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450" r:id="rId3"/>
    <p:sldId id="2451" r:id="rId4"/>
    <p:sldId id="1810" r:id="rId5"/>
    <p:sldId id="1811" r:id="rId6"/>
    <p:sldId id="2240" r:id="rId7"/>
    <p:sldId id="2215" r:id="rId8"/>
    <p:sldId id="2241" r:id="rId9"/>
    <p:sldId id="1872" r:id="rId10"/>
    <p:sldId id="1873" r:id="rId11"/>
    <p:sldId id="1874" r:id="rId12"/>
    <p:sldId id="1875" r:id="rId13"/>
    <p:sldId id="1877" r:id="rId14"/>
    <p:sldId id="2219" r:id="rId15"/>
    <p:sldId id="2220" r:id="rId16"/>
    <p:sldId id="2242" r:id="rId17"/>
    <p:sldId id="2270" r:id="rId19"/>
    <p:sldId id="2271" r:id="rId20"/>
    <p:sldId id="2272" r:id="rId21"/>
    <p:sldId id="2273" r:id="rId22"/>
    <p:sldId id="2274" r:id="rId23"/>
    <p:sldId id="2275" r:id="rId24"/>
    <p:sldId id="2276" r:id="rId25"/>
    <p:sldId id="2244" r:id="rId26"/>
    <p:sldId id="1983" r:id="rId27"/>
    <p:sldId id="1985" r:id="rId28"/>
    <p:sldId id="2221" r:id="rId29"/>
    <p:sldId id="2245" r:id="rId30"/>
    <p:sldId id="2277" r:id="rId31"/>
    <p:sldId id="1989" r:id="rId32"/>
    <p:sldId id="2278" r:id="rId33"/>
    <p:sldId id="2386" r:id="rId34"/>
    <p:sldId id="1994" r:id="rId35"/>
    <p:sldId id="2402" r:id="rId36"/>
    <p:sldId id="1293" r:id="rId37"/>
    <p:sldId id="2250" r:id="rId38"/>
    <p:sldId id="2251" r:id="rId39"/>
    <p:sldId id="2252" r:id="rId40"/>
    <p:sldId id="2253" r:id="rId41"/>
    <p:sldId id="2254" r:id="rId42"/>
    <p:sldId id="2255" r:id="rId43"/>
    <p:sldId id="2256" r:id="rId44"/>
    <p:sldId id="2257" r:id="rId45"/>
    <p:sldId id="2387" r:id="rId46"/>
    <p:sldId id="2388" r:id="rId47"/>
    <p:sldId id="2389" r:id="rId48"/>
    <p:sldId id="2390" r:id="rId49"/>
    <p:sldId id="2143" r:id="rId50"/>
    <p:sldId id="1606" r:id="rId51"/>
    <p:sldId id="2258" r:id="rId52"/>
    <p:sldId id="2394" r:id="rId53"/>
    <p:sldId id="2393" r:id="rId54"/>
    <p:sldId id="1929" r:id="rId55"/>
    <p:sldId id="2234" r:id="rId56"/>
    <p:sldId id="2392" r:id="rId57"/>
    <p:sldId id="2395" r:id="rId58"/>
    <p:sldId id="2259" r:id="rId59"/>
    <p:sldId id="587" r:id="rId60"/>
    <p:sldId id="2396" r:id="rId61"/>
    <p:sldId id="2151" r:id="rId62"/>
    <p:sldId id="2397" r:id="rId63"/>
    <p:sldId id="2264" r:id="rId64"/>
    <p:sldId id="2398" r:id="rId65"/>
    <p:sldId id="2156" r:id="rId66"/>
    <p:sldId id="2403" r:id="rId67"/>
    <p:sldId id="2158" r:id="rId68"/>
    <p:sldId id="2159" r:id="rId69"/>
    <p:sldId id="2160" r:id="rId70"/>
    <p:sldId id="2161" r:id="rId71"/>
    <p:sldId id="2162" r:id="rId72"/>
    <p:sldId id="2163" r:id="rId73"/>
    <p:sldId id="2400" r:id="rId74"/>
    <p:sldId id="2399" r:id="rId75"/>
    <p:sldId id="2144" r:id="rId76"/>
    <p:sldId id="2203" r:id="rId77"/>
    <p:sldId id="2268" r:id="rId78"/>
    <p:sldId id="2401" r:id="rId79"/>
    <p:sldId id="2206" r:id="rId80"/>
    <p:sldId id="2269" r:id="rId81"/>
    <p:sldId id="2213" r:id="rId82"/>
    <p:sldId id="472" r:id="rId83"/>
  </p:sldIdLst>
  <p:sldSz cx="12192000" cy="6858000"/>
  <p:notesSz cx="6858000" cy="9144000"/>
  <p:custDataLst>
    <p:tags r:id="rId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8B6E5"/>
    <a:srgbClr val="EAF3FA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01" autoAdjust="0"/>
    <p:restoredTop sz="93265" autoAdjust="0"/>
  </p:normalViewPr>
  <p:slideViewPr>
    <p:cSldViewPr snapToGrid="0">
      <p:cViewPr varScale="1">
        <p:scale>
          <a:sx n="52" d="100"/>
          <a:sy n="52" d="100"/>
        </p:scale>
        <p:origin x="88" y="256"/>
      </p:cViewPr>
      <p:guideLst>
        <p:guide orient="horz" pos="2250"/>
        <p:guide pos="35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8" Type="http://schemas.openxmlformats.org/officeDocument/2006/relationships/tags" Target="tags/tag451.xml"/><Relationship Id="rId87" Type="http://schemas.openxmlformats.org/officeDocument/2006/relationships/commentAuthors" Target="commentAuthors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0.xml"/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1.xml"/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3.xml"/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4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tags" Target="../tags/tag185.xml"/><Relationship Id="rId7" Type="http://schemas.microsoft.com/office/2007/relationships/hdphoto" Target="../media/image62.wdp"/><Relationship Id="rId6" Type="http://schemas.openxmlformats.org/officeDocument/2006/relationships/image" Target="../media/image61.png"/><Relationship Id="rId5" Type="http://schemas.microsoft.com/office/2007/relationships/hdphoto" Target="../media/image60.wdp"/><Relationship Id="rId4" Type="http://schemas.openxmlformats.org/officeDocument/2006/relationships/image" Target="../media/image59.png"/><Relationship Id="rId3" Type="http://schemas.microsoft.com/office/2007/relationships/hdphoto" Target="../media/image58.wdp"/><Relationship Id="rId2" Type="http://schemas.openxmlformats.org/officeDocument/2006/relationships/image" Target="../media/image5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6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7.xml"/><Relationship Id="rId2" Type="http://schemas.openxmlformats.org/officeDocument/2006/relationships/image" Target="../media/image4.png"/><Relationship Id="rId1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8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189.xml"/><Relationship Id="rId5" Type="http://schemas.microsoft.com/office/2007/relationships/hdphoto" Target="../media/image66.wdp"/><Relationship Id="rId4" Type="http://schemas.openxmlformats.org/officeDocument/2006/relationships/image" Target="../media/image65.png"/><Relationship Id="rId3" Type="http://schemas.microsoft.com/office/2007/relationships/hdphoto" Target="../media/image64.wdp"/><Relationship Id="rId2" Type="http://schemas.openxmlformats.org/officeDocument/2006/relationships/image" Target="../media/image63.png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tags" Target="../tags/tag190.xml"/><Relationship Id="rId7" Type="http://schemas.microsoft.com/office/2007/relationships/hdphoto" Target="../media/image72.wdp"/><Relationship Id="rId6" Type="http://schemas.openxmlformats.org/officeDocument/2006/relationships/image" Target="../media/image71.png"/><Relationship Id="rId5" Type="http://schemas.microsoft.com/office/2007/relationships/hdphoto" Target="../media/image70.wdp"/><Relationship Id="rId4" Type="http://schemas.openxmlformats.org/officeDocument/2006/relationships/image" Target="../media/image69.png"/><Relationship Id="rId3" Type="http://schemas.microsoft.com/office/2007/relationships/hdphoto" Target="../media/image68.wdp"/><Relationship Id="rId2" Type="http://schemas.openxmlformats.org/officeDocument/2006/relationships/image" Target="../media/image6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2.xml"/><Relationship Id="rId5" Type="http://schemas.openxmlformats.org/officeDocument/2006/relationships/image" Target="../media/image4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tags" Target="../tags/tag191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289.xml"/><Relationship Id="rId98" Type="http://schemas.openxmlformats.org/officeDocument/2006/relationships/tags" Target="../tags/tag288.xml"/><Relationship Id="rId97" Type="http://schemas.openxmlformats.org/officeDocument/2006/relationships/tags" Target="../tags/tag287.xml"/><Relationship Id="rId96" Type="http://schemas.openxmlformats.org/officeDocument/2006/relationships/tags" Target="../tags/tag286.xml"/><Relationship Id="rId95" Type="http://schemas.openxmlformats.org/officeDocument/2006/relationships/tags" Target="../tags/tag285.xml"/><Relationship Id="rId94" Type="http://schemas.openxmlformats.org/officeDocument/2006/relationships/tags" Target="../tags/tag284.xml"/><Relationship Id="rId93" Type="http://schemas.openxmlformats.org/officeDocument/2006/relationships/tags" Target="../tags/tag283.xml"/><Relationship Id="rId92" Type="http://schemas.openxmlformats.org/officeDocument/2006/relationships/tags" Target="../tags/tag282.xml"/><Relationship Id="rId91" Type="http://schemas.openxmlformats.org/officeDocument/2006/relationships/tags" Target="../tags/tag281.xml"/><Relationship Id="rId90" Type="http://schemas.openxmlformats.org/officeDocument/2006/relationships/tags" Target="../tags/tag280.xml"/><Relationship Id="rId9" Type="http://schemas.openxmlformats.org/officeDocument/2006/relationships/tags" Target="../tags/tag199.xml"/><Relationship Id="rId89" Type="http://schemas.openxmlformats.org/officeDocument/2006/relationships/tags" Target="../tags/tag279.xml"/><Relationship Id="rId88" Type="http://schemas.openxmlformats.org/officeDocument/2006/relationships/tags" Target="../tags/tag278.xml"/><Relationship Id="rId87" Type="http://schemas.openxmlformats.org/officeDocument/2006/relationships/tags" Target="../tags/tag277.xml"/><Relationship Id="rId86" Type="http://schemas.openxmlformats.org/officeDocument/2006/relationships/tags" Target="../tags/tag276.xml"/><Relationship Id="rId85" Type="http://schemas.openxmlformats.org/officeDocument/2006/relationships/tags" Target="../tags/tag275.xml"/><Relationship Id="rId84" Type="http://schemas.openxmlformats.org/officeDocument/2006/relationships/tags" Target="../tags/tag274.xml"/><Relationship Id="rId83" Type="http://schemas.openxmlformats.org/officeDocument/2006/relationships/tags" Target="../tags/tag273.xml"/><Relationship Id="rId82" Type="http://schemas.openxmlformats.org/officeDocument/2006/relationships/tags" Target="../tags/tag272.xml"/><Relationship Id="rId81" Type="http://schemas.openxmlformats.org/officeDocument/2006/relationships/tags" Target="../tags/tag271.xml"/><Relationship Id="rId80" Type="http://schemas.openxmlformats.org/officeDocument/2006/relationships/tags" Target="../tags/tag270.xml"/><Relationship Id="rId8" Type="http://schemas.openxmlformats.org/officeDocument/2006/relationships/tags" Target="../tags/tag198.xml"/><Relationship Id="rId79" Type="http://schemas.openxmlformats.org/officeDocument/2006/relationships/tags" Target="../tags/tag269.xml"/><Relationship Id="rId78" Type="http://schemas.openxmlformats.org/officeDocument/2006/relationships/tags" Target="../tags/tag268.xml"/><Relationship Id="rId77" Type="http://schemas.openxmlformats.org/officeDocument/2006/relationships/tags" Target="../tags/tag267.xml"/><Relationship Id="rId76" Type="http://schemas.openxmlformats.org/officeDocument/2006/relationships/tags" Target="../tags/tag266.xml"/><Relationship Id="rId75" Type="http://schemas.openxmlformats.org/officeDocument/2006/relationships/tags" Target="../tags/tag265.xml"/><Relationship Id="rId74" Type="http://schemas.openxmlformats.org/officeDocument/2006/relationships/tags" Target="../tags/tag264.xml"/><Relationship Id="rId73" Type="http://schemas.openxmlformats.org/officeDocument/2006/relationships/tags" Target="../tags/tag263.xml"/><Relationship Id="rId72" Type="http://schemas.openxmlformats.org/officeDocument/2006/relationships/tags" Target="../tags/tag262.xml"/><Relationship Id="rId71" Type="http://schemas.openxmlformats.org/officeDocument/2006/relationships/tags" Target="../tags/tag261.xml"/><Relationship Id="rId70" Type="http://schemas.openxmlformats.org/officeDocument/2006/relationships/tags" Target="../tags/tag260.xml"/><Relationship Id="rId7" Type="http://schemas.openxmlformats.org/officeDocument/2006/relationships/tags" Target="../tags/tag197.xml"/><Relationship Id="rId69" Type="http://schemas.openxmlformats.org/officeDocument/2006/relationships/tags" Target="../tags/tag259.xml"/><Relationship Id="rId68" Type="http://schemas.openxmlformats.org/officeDocument/2006/relationships/tags" Target="../tags/tag258.xml"/><Relationship Id="rId67" Type="http://schemas.openxmlformats.org/officeDocument/2006/relationships/tags" Target="../tags/tag257.xml"/><Relationship Id="rId66" Type="http://schemas.openxmlformats.org/officeDocument/2006/relationships/tags" Target="../tags/tag256.xml"/><Relationship Id="rId65" Type="http://schemas.openxmlformats.org/officeDocument/2006/relationships/tags" Target="../tags/tag255.xml"/><Relationship Id="rId64" Type="http://schemas.openxmlformats.org/officeDocument/2006/relationships/tags" Target="../tags/tag254.xml"/><Relationship Id="rId63" Type="http://schemas.openxmlformats.org/officeDocument/2006/relationships/tags" Target="../tags/tag253.xml"/><Relationship Id="rId62" Type="http://schemas.openxmlformats.org/officeDocument/2006/relationships/tags" Target="../tags/tag252.xml"/><Relationship Id="rId61" Type="http://schemas.openxmlformats.org/officeDocument/2006/relationships/tags" Target="../tags/tag251.xml"/><Relationship Id="rId60" Type="http://schemas.openxmlformats.org/officeDocument/2006/relationships/tags" Target="../tags/tag250.xml"/><Relationship Id="rId6" Type="http://schemas.openxmlformats.org/officeDocument/2006/relationships/tags" Target="../tags/tag196.xml"/><Relationship Id="rId59" Type="http://schemas.openxmlformats.org/officeDocument/2006/relationships/tags" Target="../tags/tag249.xml"/><Relationship Id="rId58" Type="http://schemas.openxmlformats.org/officeDocument/2006/relationships/tags" Target="../tags/tag248.xml"/><Relationship Id="rId57" Type="http://schemas.openxmlformats.org/officeDocument/2006/relationships/tags" Target="../tags/tag247.xml"/><Relationship Id="rId56" Type="http://schemas.openxmlformats.org/officeDocument/2006/relationships/tags" Target="../tags/tag246.xml"/><Relationship Id="rId55" Type="http://schemas.openxmlformats.org/officeDocument/2006/relationships/tags" Target="../tags/tag245.xml"/><Relationship Id="rId54" Type="http://schemas.openxmlformats.org/officeDocument/2006/relationships/tags" Target="../tags/tag244.xml"/><Relationship Id="rId53" Type="http://schemas.openxmlformats.org/officeDocument/2006/relationships/tags" Target="../tags/tag243.xml"/><Relationship Id="rId52" Type="http://schemas.openxmlformats.org/officeDocument/2006/relationships/tags" Target="../tags/tag242.xml"/><Relationship Id="rId51" Type="http://schemas.openxmlformats.org/officeDocument/2006/relationships/tags" Target="../tags/tag241.xml"/><Relationship Id="rId50" Type="http://schemas.openxmlformats.org/officeDocument/2006/relationships/tags" Target="../tags/tag240.xml"/><Relationship Id="rId5" Type="http://schemas.openxmlformats.org/officeDocument/2006/relationships/tags" Target="../tags/tag195.xml"/><Relationship Id="rId49" Type="http://schemas.openxmlformats.org/officeDocument/2006/relationships/tags" Target="../tags/tag239.xml"/><Relationship Id="rId48" Type="http://schemas.openxmlformats.org/officeDocument/2006/relationships/tags" Target="../tags/tag238.xml"/><Relationship Id="rId47" Type="http://schemas.openxmlformats.org/officeDocument/2006/relationships/tags" Target="../tags/tag237.xml"/><Relationship Id="rId46" Type="http://schemas.openxmlformats.org/officeDocument/2006/relationships/tags" Target="../tags/tag236.xml"/><Relationship Id="rId45" Type="http://schemas.openxmlformats.org/officeDocument/2006/relationships/tags" Target="../tags/tag235.xml"/><Relationship Id="rId44" Type="http://schemas.openxmlformats.org/officeDocument/2006/relationships/tags" Target="../tags/tag234.xml"/><Relationship Id="rId43" Type="http://schemas.openxmlformats.org/officeDocument/2006/relationships/tags" Target="../tags/tag233.xml"/><Relationship Id="rId42" Type="http://schemas.openxmlformats.org/officeDocument/2006/relationships/tags" Target="../tags/tag232.xml"/><Relationship Id="rId41" Type="http://schemas.openxmlformats.org/officeDocument/2006/relationships/tags" Target="../tags/tag231.xml"/><Relationship Id="rId40" Type="http://schemas.openxmlformats.org/officeDocument/2006/relationships/tags" Target="../tags/tag230.xml"/><Relationship Id="rId4" Type="http://schemas.openxmlformats.org/officeDocument/2006/relationships/tags" Target="../tags/tag194.xml"/><Relationship Id="rId39" Type="http://schemas.openxmlformats.org/officeDocument/2006/relationships/tags" Target="../tags/tag229.xml"/><Relationship Id="rId38" Type="http://schemas.openxmlformats.org/officeDocument/2006/relationships/tags" Target="../tags/tag228.xml"/><Relationship Id="rId37" Type="http://schemas.openxmlformats.org/officeDocument/2006/relationships/tags" Target="../tags/tag227.xml"/><Relationship Id="rId36" Type="http://schemas.openxmlformats.org/officeDocument/2006/relationships/tags" Target="../tags/tag226.xml"/><Relationship Id="rId35" Type="http://schemas.openxmlformats.org/officeDocument/2006/relationships/tags" Target="../tags/tag225.xml"/><Relationship Id="rId34" Type="http://schemas.openxmlformats.org/officeDocument/2006/relationships/tags" Target="../tags/tag224.xml"/><Relationship Id="rId33" Type="http://schemas.openxmlformats.org/officeDocument/2006/relationships/tags" Target="../tags/tag223.xml"/><Relationship Id="rId32" Type="http://schemas.openxmlformats.org/officeDocument/2006/relationships/tags" Target="../tags/tag222.xml"/><Relationship Id="rId31" Type="http://schemas.openxmlformats.org/officeDocument/2006/relationships/tags" Target="../tags/tag221.xml"/><Relationship Id="rId30" Type="http://schemas.openxmlformats.org/officeDocument/2006/relationships/tags" Target="../tags/tag220.xml"/><Relationship Id="rId3" Type="http://schemas.openxmlformats.org/officeDocument/2006/relationships/tags" Target="../tags/tag193.xml"/><Relationship Id="rId29" Type="http://schemas.openxmlformats.org/officeDocument/2006/relationships/tags" Target="../tags/tag219.xml"/><Relationship Id="rId28" Type="http://schemas.openxmlformats.org/officeDocument/2006/relationships/tags" Target="../tags/tag218.xml"/><Relationship Id="rId27" Type="http://schemas.openxmlformats.org/officeDocument/2006/relationships/tags" Target="../tags/tag217.xml"/><Relationship Id="rId26" Type="http://schemas.openxmlformats.org/officeDocument/2006/relationships/tags" Target="../tags/tag216.xml"/><Relationship Id="rId25" Type="http://schemas.openxmlformats.org/officeDocument/2006/relationships/tags" Target="../tags/tag215.xml"/><Relationship Id="rId24" Type="http://schemas.openxmlformats.org/officeDocument/2006/relationships/tags" Target="../tags/tag214.xml"/><Relationship Id="rId23" Type="http://schemas.openxmlformats.org/officeDocument/2006/relationships/tags" Target="../tags/tag213.xml"/><Relationship Id="rId22" Type="http://schemas.openxmlformats.org/officeDocument/2006/relationships/tags" Target="../tags/tag212.xml"/><Relationship Id="rId21" Type="http://schemas.openxmlformats.org/officeDocument/2006/relationships/tags" Target="../tags/tag211.xml"/><Relationship Id="rId20" Type="http://schemas.openxmlformats.org/officeDocument/2006/relationships/tags" Target="../tags/tag210.xml"/><Relationship Id="rId2" Type="http://schemas.openxmlformats.org/officeDocument/2006/relationships/image" Target="../media/image12.jpeg"/><Relationship Id="rId19" Type="http://schemas.openxmlformats.org/officeDocument/2006/relationships/tags" Target="../tags/tag209.xml"/><Relationship Id="rId18" Type="http://schemas.openxmlformats.org/officeDocument/2006/relationships/tags" Target="../tags/tag208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2.xml"/><Relationship Id="rId119" Type="http://schemas.openxmlformats.org/officeDocument/2006/relationships/image" Target="../media/image4.png"/><Relationship Id="rId118" Type="http://schemas.openxmlformats.org/officeDocument/2006/relationships/tags" Target="../tags/tag308.xml"/><Relationship Id="rId117" Type="http://schemas.openxmlformats.org/officeDocument/2006/relationships/tags" Target="../tags/tag307.xml"/><Relationship Id="rId116" Type="http://schemas.openxmlformats.org/officeDocument/2006/relationships/tags" Target="../tags/tag306.xml"/><Relationship Id="rId115" Type="http://schemas.openxmlformats.org/officeDocument/2006/relationships/tags" Target="../tags/tag305.xml"/><Relationship Id="rId114" Type="http://schemas.openxmlformats.org/officeDocument/2006/relationships/tags" Target="../tags/tag304.xml"/><Relationship Id="rId113" Type="http://schemas.openxmlformats.org/officeDocument/2006/relationships/tags" Target="../tags/tag303.xml"/><Relationship Id="rId112" Type="http://schemas.openxmlformats.org/officeDocument/2006/relationships/tags" Target="../tags/tag302.xml"/><Relationship Id="rId111" Type="http://schemas.openxmlformats.org/officeDocument/2006/relationships/tags" Target="../tags/tag301.xml"/><Relationship Id="rId110" Type="http://schemas.openxmlformats.org/officeDocument/2006/relationships/tags" Target="../tags/tag300.xml"/><Relationship Id="rId11" Type="http://schemas.openxmlformats.org/officeDocument/2006/relationships/tags" Target="../tags/tag201.xml"/><Relationship Id="rId109" Type="http://schemas.openxmlformats.org/officeDocument/2006/relationships/tags" Target="../tags/tag299.xml"/><Relationship Id="rId108" Type="http://schemas.openxmlformats.org/officeDocument/2006/relationships/tags" Target="../tags/tag298.xml"/><Relationship Id="rId107" Type="http://schemas.openxmlformats.org/officeDocument/2006/relationships/tags" Target="../tags/tag297.xml"/><Relationship Id="rId106" Type="http://schemas.openxmlformats.org/officeDocument/2006/relationships/tags" Target="../tags/tag296.xml"/><Relationship Id="rId105" Type="http://schemas.openxmlformats.org/officeDocument/2006/relationships/tags" Target="../tags/tag295.xml"/><Relationship Id="rId104" Type="http://schemas.openxmlformats.org/officeDocument/2006/relationships/tags" Target="../tags/tag294.xml"/><Relationship Id="rId103" Type="http://schemas.openxmlformats.org/officeDocument/2006/relationships/tags" Target="../tags/tag293.xml"/><Relationship Id="rId102" Type="http://schemas.openxmlformats.org/officeDocument/2006/relationships/tags" Target="../tags/tag292.xml"/><Relationship Id="rId101" Type="http://schemas.openxmlformats.org/officeDocument/2006/relationships/tags" Target="../tags/tag291.xml"/><Relationship Id="rId100" Type="http://schemas.openxmlformats.org/officeDocument/2006/relationships/tags" Target="../tags/tag290.xml"/><Relationship Id="rId10" Type="http://schemas.openxmlformats.org/officeDocument/2006/relationships/tags" Target="../tags/tag200.xml"/><Relationship Id="rId1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9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8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84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0.xml"/><Relationship Id="rId2" Type="http://schemas.openxmlformats.org/officeDocument/2006/relationships/image" Target="../media/image4.png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1.xml"/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2.xml"/><Relationship Id="rId2" Type="http://schemas.openxmlformats.org/officeDocument/2006/relationships/image" Target="../media/image4.png"/><Relationship Id="rId1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5.xml"/><Relationship Id="rId2" Type="http://schemas.openxmlformats.org/officeDocument/2006/relationships/image" Target="../media/image4.png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6.xml"/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20.xml"/><Relationship Id="rId5" Type="http://schemas.openxmlformats.org/officeDocument/2006/relationships/image" Target="../media/image4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tags" Target="../tags/tag319.xml"/></Relationships>
</file>

<file path=ppt/slides/_rels/slide64.xml.rels><?xml version="1.0" encoding="UTF-8" standalone="yes"?>
<Relationships xmlns="http://schemas.openxmlformats.org/package/2006/relationships"><Relationship Id="rId99" Type="http://schemas.openxmlformats.org/officeDocument/2006/relationships/tags" Target="../tags/tag417.xml"/><Relationship Id="rId98" Type="http://schemas.openxmlformats.org/officeDocument/2006/relationships/tags" Target="../tags/tag416.xml"/><Relationship Id="rId97" Type="http://schemas.openxmlformats.org/officeDocument/2006/relationships/tags" Target="../tags/tag415.xml"/><Relationship Id="rId96" Type="http://schemas.openxmlformats.org/officeDocument/2006/relationships/tags" Target="../tags/tag414.xml"/><Relationship Id="rId95" Type="http://schemas.openxmlformats.org/officeDocument/2006/relationships/tags" Target="../tags/tag413.xml"/><Relationship Id="rId94" Type="http://schemas.openxmlformats.org/officeDocument/2006/relationships/tags" Target="../tags/tag412.xml"/><Relationship Id="rId93" Type="http://schemas.openxmlformats.org/officeDocument/2006/relationships/tags" Target="../tags/tag411.xml"/><Relationship Id="rId92" Type="http://schemas.openxmlformats.org/officeDocument/2006/relationships/tags" Target="../tags/tag410.xml"/><Relationship Id="rId91" Type="http://schemas.openxmlformats.org/officeDocument/2006/relationships/tags" Target="../tags/tag409.xml"/><Relationship Id="rId90" Type="http://schemas.openxmlformats.org/officeDocument/2006/relationships/tags" Target="../tags/tag408.xml"/><Relationship Id="rId9" Type="http://schemas.openxmlformats.org/officeDocument/2006/relationships/tags" Target="../tags/tag327.xml"/><Relationship Id="rId89" Type="http://schemas.openxmlformats.org/officeDocument/2006/relationships/tags" Target="../tags/tag407.xml"/><Relationship Id="rId88" Type="http://schemas.openxmlformats.org/officeDocument/2006/relationships/tags" Target="../tags/tag406.xml"/><Relationship Id="rId87" Type="http://schemas.openxmlformats.org/officeDocument/2006/relationships/tags" Target="../tags/tag405.xml"/><Relationship Id="rId86" Type="http://schemas.openxmlformats.org/officeDocument/2006/relationships/tags" Target="../tags/tag404.xml"/><Relationship Id="rId85" Type="http://schemas.openxmlformats.org/officeDocument/2006/relationships/tags" Target="../tags/tag403.xml"/><Relationship Id="rId84" Type="http://schemas.openxmlformats.org/officeDocument/2006/relationships/tags" Target="../tags/tag402.xml"/><Relationship Id="rId83" Type="http://schemas.openxmlformats.org/officeDocument/2006/relationships/tags" Target="../tags/tag401.xml"/><Relationship Id="rId82" Type="http://schemas.openxmlformats.org/officeDocument/2006/relationships/tags" Target="../tags/tag400.xml"/><Relationship Id="rId81" Type="http://schemas.openxmlformats.org/officeDocument/2006/relationships/tags" Target="../tags/tag399.xml"/><Relationship Id="rId80" Type="http://schemas.openxmlformats.org/officeDocument/2006/relationships/tags" Target="../tags/tag398.xml"/><Relationship Id="rId8" Type="http://schemas.openxmlformats.org/officeDocument/2006/relationships/tags" Target="../tags/tag326.xml"/><Relationship Id="rId79" Type="http://schemas.openxmlformats.org/officeDocument/2006/relationships/tags" Target="../tags/tag397.xml"/><Relationship Id="rId78" Type="http://schemas.openxmlformats.org/officeDocument/2006/relationships/tags" Target="../tags/tag396.xml"/><Relationship Id="rId77" Type="http://schemas.openxmlformats.org/officeDocument/2006/relationships/tags" Target="../tags/tag395.xml"/><Relationship Id="rId76" Type="http://schemas.openxmlformats.org/officeDocument/2006/relationships/tags" Target="../tags/tag394.xml"/><Relationship Id="rId75" Type="http://schemas.openxmlformats.org/officeDocument/2006/relationships/tags" Target="../tags/tag393.xml"/><Relationship Id="rId74" Type="http://schemas.openxmlformats.org/officeDocument/2006/relationships/tags" Target="../tags/tag392.xml"/><Relationship Id="rId73" Type="http://schemas.openxmlformats.org/officeDocument/2006/relationships/tags" Target="../tags/tag391.xml"/><Relationship Id="rId72" Type="http://schemas.openxmlformats.org/officeDocument/2006/relationships/tags" Target="../tags/tag390.xml"/><Relationship Id="rId71" Type="http://schemas.openxmlformats.org/officeDocument/2006/relationships/tags" Target="../tags/tag389.xml"/><Relationship Id="rId70" Type="http://schemas.openxmlformats.org/officeDocument/2006/relationships/tags" Target="../tags/tag388.xml"/><Relationship Id="rId7" Type="http://schemas.openxmlformats.org/officeDocument/2006/relationships/tags" Target="../tags/tag325.xml"/><Relationship Id="rId69" Type="http://schemas.openxmlformats.org/officeDocument/2006/relationships/tags" Target="../tags/tag387.xml"/><Relationship Id="rId68" Type="http://schemas.openxmlformats.org/officeDocument/2006/relationships/tags" Target="../tags/tag386.xml"/><Relationship Id="rId67" Type="http://schemas.openxmlformats.org/officeDocument/2006/relationships/tags" Target="../tags/tag385.xml"/><Relationship Id="rId66" Type="http://schemas.openxmlformats.org/officeDocument/2006/relationships/tags" Target="../tags/tag384.xml"/><Relationship Id="rId65" Type="http://schemas.openxmlformats.org/officeDocument/2006/relationships/tags" Target="../tags/tag383.xml"/><Relationship Id="rId64" Type="http://schemas.openxmlformats.org/officeDocument/2006/relationships/tags" Target="../tags/tag382.xml"/><Relationship Id="rId63" Type="http://schemas.openxmlformats.org/officeDocument/2006/relationships/tags" Target="../tags/tag381.xml"/><Relationship Id="rId62" Type="http://schemas.openxmlformats.org/officeDocument/2006/relationships/tags" Target="../tags/tag380.xml"/><Relationship Id="rId61" Type="http://schemas.openxmlformats.org/officeDocument/2006/relationships/tags" Target="../tags/tag379.xml"/><Relationship Id="rId60" Type="http://schemas.openxmlformats.org/officeDocument/2006/relationships/tags" Target="../tags/tag378.xml"/><Relationship Id="rId6" Type="http://schemas.openxmlformats.org/officeDocument/2006/relationships/tags" Target="../tags/tag324.xml"/><Relationship Id="rId59" Type="http://schemas.openxmlformats.org/officeDocument/2006/relationships/tags" Target="../tags/tag377.xml"/><Relationship Id="rId58" Type="http://schemas.openxmlformats.org/officeDocument/2006/relationships/tags" Target="../tags/tag376.xml"/><Relationship Id="rId57" Type="http://schemas.openxmlformats.org/officeDocument/2006/relationships/tags" Target="../tags/tag375.xml"/><Relationship Id="rId56" Type="http://schemas.openxmlformats.org/officeDocument/2006/relationships/tags" Target="../tags/tag374.xml"/><Relationship Id="rId55" Type="http://schemas.openxmlformats.org/officeDocument/2006/relationships/tags" Target="../tags/tag373.xml"/><Relationship Id="rId54" Type="http://schemas.openxmlformats.org/officeDocument/2006/relationships/tags" Target="../tags/tag372.xml"/><Relationship Id="rId53" Type="http://schemas.openxmlformats.org/officeDocument/2006/relationships/tags" Target="../tags/tag371.xml"/><Relationship Id="rId52" Type="http://schemas.openxmlformats.org/officeDocument/2006/relationships/tags" Target="../tags/tag370.xml"/><Relationship Id="rId51" Type="http://schemas.openxmlformats.org/officeDocument/2006/relationships/tags" Target="../tags/tag369.xml"/><Relationship Id="rId50" Type="http://schemas.openxmlformats.org/officeDocument/2006/relationships/tags" Target="../tags/tag368.xml"/><Relationship Id="rId5" Type="http://schemas.openxmlformats.org/officeDocument/2006/relationships/tags" Target="../tags/tag323.xml"/><Relationship Id="rId49" Type="http://schemas.openxmlformats.org/officeDocument/2006/relationships/tags" Target="../tags/tag367.xml"/><Relationship Id="rId48" Type="http://schemas.openxmlformats.org/officeDocument/2006/relationships/tags" Target="../tags/tag366.xml"/><Relationship Id="rId47" Type="http://schemas.openxmlformats.org/officeDocument/2006/relationships/tags" Target="../tags/tag365.xml"/><Relationship Id="rId46" Type="http://schemas.openxmlformats.org/officeDocument/2006/relationships/tags" Target="../tags/tag364.xml"/><Relationship Id="rId45" Type="http://schemas.openxmlformats.org/officeDocument/2006/relationships/tags" Target="../tags/tag363.xml"/><Relationship Id="rId44" Type="http://schemas.openxmlformats.org/officeDocument/2006/relationships/tags" Target="../tags/tag362.xml"/><Relationship Id="rId43" Type="http://schemas.openxmlformats.org/officeDocument/2006/relationships/tags" Target="../tags/tag361.xml"/><Relationship Id="rId42" Type="http://schemas.openxmlformats.org/officeDocument/2006/relationships/tags" Target="../tags/tag360.xml"/><Relationship Id="rId41" Type="http://schemas.openxmlformats.org/officeDocument/2006/relationships/tags" Target="../tags/tag359.xml"/><Relationship Id="rId40" Type="http://schemas.openxmlformats.org/officeDocument/2006/relationships/tags" Target="../tags/tag358.xml"/><Relationship Id="rId4" Type="http://schemas.openxmlformats.org/officeDocument/2006/relationships/tags" Target="../tags/tag322.xml"/><Relationship Id="rId39" Type="http://schemas.openxmlformats.org/officeDocument/2006/relationships/tags" Target="../tags/tag357.xml"/><Relationship Id="rId38" Type="http://schemas.openxmlformats.org/officeDocument/2006/relationships/tags" Target="../tags/tag356.xml"/><Relationship Id="rId37" Type="http://schemas.openxmlformats.org/officeDocument/2006/relationships/tags" Target="../tags/tag355.xml"/><Relationship Id="rId36" Type="http://schemas.openxmlformats.org/officeDocument/2006/relationships/tags" Target="../tags/tag354.xml"/><Relationship Id="rId35" Type="http://schemas.openxmlformats.org/officeDocument/2006/relationships/tags" Target="../tags/tag353.xml"/><Relationship Id="rId34" Type="http://schemas.openxmlformats.org/officeDocument/2006/relationships/tags" Target="../tags/tag352.xml"/><Relationship Id="rId33" Type="http://schemas.openxmlformats.org/officeDocument/2006/relationships/tags" Target="../tags/tag351.xml"/><Relationship Id="rId32" Type="http://schemas.openxmlformats.org/officeDocument/2006/relationships/tags" Target="../tags/tag350.xml"/><Relationship Id="rId31" Type="http://schemas.openxmlformats.org/officeDocument/2006/relationships/tags" Target="../tags/tag349.xml"/><Relationship Id="rId30" Type="http://schemas.openxmlformats.org/officeDocument/2006/relationships/tags" Target="../tags/tag348.xml"/><Relationship Id="rId3" Type="http://schemas.openxmlformats.org/officeDocument/2006/relationships/tags" Target="../tags/tag321.xml"/><Relationship Id="rId29" Type="http://schemas.openxmlformats.org/officeDocument/2006/relationships/tags" Target="../tags/tag347.xml"/><Relationship Id="rId28" Type="http://schemas.openxmlformats.org/officeDocument/2006/relationships/tags" Target="../tags/tag346.xml"/><Relationship Id="rId27" Type="http://schemas.openxmlformats.org/officeDocument/2006/relationships/tags" Target="../tags/tag345.xml"/><Relationship Id="rId26" Type="http://schemas.openxmlformats.org/officeDocument/2006/relationships/tags" Target="../tags/tag344.xml"/><Relationship Id="rId25" Type="http://schemas.openxmlformats.org/officeDocument/2006/relationships/tags" Target="../tags/tag343.xml"/><Relationship Id="rId24" Type="http://schemas.openxmlformats.org/officeDocument/2006/relationships/tags" Target="../tags/tag342.xml"/><Relationship Id="rId23" Type="http://schemas.openxmlformats.org/officeDocument/2006/relationships/tags" Target="../tags/tag341.xml"/><Relationship Id="rId22" Type="http://schemas.openxmlformats.org/officeDocument/2006/relationships/tags" Target="../tags/tag340.xml"/><Relationship Id="rId21" Type="http://schemas.openxmlformats.org/officeDocument/2006/relationships/tags" Target="../tags/tag339.xml"/><Relationship Id="rId20" Type="http://schemas.openxmlformats.org/officeDocument/2006/relationships/tags" Target="../tags/tag338.xml"/><Relationship Id="rId2" Type="http://schemas.openxmlformats.org/officeDocument/2006/relationships/image" Target="../media/image12.jpeg"/><Relationship Id="rId19" Type="http://schemas.openxmlformats.org/officeDocument/2006/relationships/tags" Target="../tags/tag337.xml"/><Relationship Id="rId18" Type="http://schemas.openxmlformats.org/officeDocument/2006/relationships/tags" Target="../tags/tag336.xml"/><Relationship Id="rId17" Type="http://schemas.openxmlformats.org/officeDocument/2006/relationships/tags" Target="../tags/tag335.xml"/><Relationship Id="rId16" Type="http://schemas.openxmlformats.org/officeDocument/2006/relationships/tags" Target="../tags/tag334.xml"/><Relationship Id="rId15" Type="http://schemas.openxmlformats.org/officeDocument/2006/relationships/tags" Target="../tags/tag333.xml"/><Relationship Id="rId14" Type="http://schemas.openxmlformats.org/officeDocument/2006/relationships/tags" Target="../tags/tag332.xml"/><Relationship Id="rId13" Type="http://schemas.openxmlformats.org/officeDocument/2006/relationships/tags" Target="../tags/tag331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30.xml"/><Relationship Id="rId119" Type="http://schemas.openxmlformats.org/officeDocument/2006/relationships/image" Target="../media/image4.png"/><Relationship Id="rId118" Type="http://schemas.openxmlformats.org/officeDocument/2006/relationships/tags" Target="../tags/tag436.xml"/><Relationship Id="rId117" Type="http://schemas.openxmlformats.org/officeDocument/2006/relationships/tags" Target="../tags/tag435.xml"/><Relationship Id="rId116" Type="http://schemas.openxmlformats.org/officeDocument/2006/relationships/tags" Target="../tags/tag434.xml"/><Relationship Id="rId115" Type="http://schemas.openxmlformats.org/officeDocument/2006/relationships/tags" Target="../tags/tag433.xml"/><Relationship Id="rId114" Type="http://schemas.openxmlformats.org/officeDocument/2006/relationships/tags" Target="../tags/tag432.xml"/><Relationship Id="rId113" Type="http://schemas.openxmlformats.org/officeDocument/2006/relationships/tags" Target="../tags/tag431.xml"/><Relationship Id="rId112" Type="http://schemas.openxmlformats.org/officeDocument/2006/relationships/tags" Target="../tags/tag430.xml"/><Relationship Id="rId111" Type="http://schemas.openxmlformats.org/officeDocument/2006/relationships/tags" Target="../tags/tag429.xml"/><Relationship Id="rId110" Type="http://schemas.openxmlformats.org/officeDocument/2006/relationships/tags" Target="../tags/tag428.xml"/><Relationship Id="rId11" Type="http://schemas.openxmlformats.org/officeDocument/2006/relationships/tags" Target="../tags/tag329.xml"/><Relationship Id="rId109" Type="http://schemas.openxmlformats.org/officeDocument/2006/relationships/tags" Target="../tags/tag427.xml"/><Relationship Id="rId108" Type="http://schemas.openxmlformats.org/officeDocument/2006/relationships/tags" Target="../tags/tag426.xml"/><Relationship Id="rId107" Type="http://schemas.openxmlformats.org/officeDocument/2006/relationships/tags" Target="../tags/tag425.xml"/><Relationship Id="rId106" Type="http://schemas.openxmlformats.org/officeDocument/2006/relationships/tags" Target="../tags/tag424.xml"/><Relationship Id="rId105" Type="http://schemas.openxmlformats.org/officeDocument/2006/relationships/tags" Target="../tags/tag423.xml"/><Relationship Id="rId104" Type="http://schemas.openxmlformats.org/officeDocument/2006/relationships/tags" Target="../tags/tag422.xml"/><Relationship Id="rId103" Type="http://schemas.openxmlformats.org/officeDocument/2006/relationships/tags" Target="../tags/tag421.xml"/><Relationship Id="rId102" Type="http://schemas.openxmlformats.org/officeDocument/2006/relationships/tags" Target="../tags/tag420.xml"/><Relationship Id="rId101" Type="http://schemas.openxmlformats.org/officeDocument/2006/relationships/tags" Target="../tags/tag419.xml"/><Relationship Id="rId100" Type="http://schemas.openxmlformats.org/officeDocument/2006/relationships/tags" Target="../tags/tag418.xml"/><Relationship Id="rId10" Type="http://schemas.openxmlformats.org/officeDocument/2006/relationships/tags" Target="../tags/tag328.xml"/><Relationship Id="rId1" Type="http://schemas.openxmlformats.org/officeDocument/2006/relationships/image" Target="../media/image11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08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2.xml"/><Relationship Id="rId5" Type="http://schemas.openxmlformats.org/officeDocument/2006/relationships/image" Target="../media/image4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tags" Target="../tags/tag441.xml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4.xml"/><Relationship Id="rId5" Type="http://schemas.openxmlformats.org/officeDocument/2006/relationships/image" Target="../media/image4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tags" Target="../tags/tag443.xml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6.xml"/><Relationship Id="rId5" Type="http://schemas.openxmlformats.org/officeDocument/2006/relationships/image" Target="../media/image4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tags" Target="../tags/tag445.xml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546" y="2848605"/>
            <a:ext cx="1566683" cy="11423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022" y="5415012"/>
            <a:ext cx="935956" cy="5099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901" y="560163"/>
            <a:ext cx="882198" cy="8596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12" y="-1165322"/>
            <a:ext cx="670975" cy="53001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666" y="7549993"/>
            <a:ext cx="306806" cy="38004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qiáoliáng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桥梁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n. bridge</a:t>
              </a:r>
              <a:endParaRPr lang="en-US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061710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茅以升是我国杰出的桥梁专家。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735" y="2909855"/>
            <a:ext cx="1872530" cy="102028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632" y="5437130"/>
            <a:ext cx="376876" cy="4668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816" y="746324"/>
            <a:ext cx="668368" cy="48735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07" y="-1279250"/>
            <a:ext cx="783585" cy="7635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2" y="7547568"/>
            <a:ext cx="488556" cy="384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9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54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píngyuán</a:t>
              </a:r>
              <a:endParaRPr lang="en-US" alt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平原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plain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5250180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这里方圆几百里都是平原。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55" y="2688249"/>
            <a:ext cx="1181649" cy="146372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02" y="5375774"/>
            <a:ext cx="746996" cy="5884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678" y="824201"/>
            <a:ext cx="610782" cy="33279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554" y="-1234284"/>
            <a:ext cx="916891" cy="66856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511" y="7449263"/>
            <a:ext cx="864980" cy="5814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jiāzá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夹杂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to be mixed up with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6150784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他说话夹杂着南方口音。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209" y="2881860"/>
            <a:ext cx="1366542" cy="10765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45" y="5337002"/>
            <a:ext cx="990710" cy="665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040" y="782460"/>
            <a:ext cx="336058" cy="4162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51" y="-1126693"/>
            <a:ext cx="832098" cy="4533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504" y="7463137"/>
            <a:ext cx="700993" cy="5537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hūxiào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呼啸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roar, to howl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486401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风呼啸着穿过房间。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209" y="2960787"/>
            <a:ext cx="1366542" cy="9186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503" y="5385237"/>
            <a:ext cx="720994" cy="5695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748" y="837523"/>
            <a:ext cx="388642" cy="30615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085" y="-1183559"/>
            <a:ext cx="457829" cy="56711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70" y="7382730"/>
            <a:ext cx="733260" cy="71453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kuānchang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宽敞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spacious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这屋子很宽敞，而且光线充足。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为期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for a period of, for a term of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28446" y="874395"/>
            <a:ext cx="2611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wéiqī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桥梁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bridge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qiáoliáng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征服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conquer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zhēngfú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平原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plain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píngyuán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夹杂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mixed up with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jiāzá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4610" y="3628390"/>
            <a:ext cx="2538730" cy="3194050"/>
            <a:chOff x="9090" y="2028"/>
            <a:chExt cx="3998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090" y="4252"/>
              <a:ext cx="3998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呼啸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roar, to howl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hūxiào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宽敞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spacious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kuānchang</a:t>
            </a:r>
            <a:endParaRPr lang="en-US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为期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为了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作为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为难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无能为力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01827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8296275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我们聚在这里并非为了什么，只是想见个面。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无论多么高明的医生，对他的病都无能为力了。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啸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呼啸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海啸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虎啸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他站在甲板上，听风的虎啸，感受大海的汹涌。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3473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那个小岛在一次巨大的地震和海啸中沉没海底。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桥梁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立交桥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独木桥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过河拆桥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01827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8296275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这座城市的立交桥是去年刚建的。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我没指望他知恩图报，但他也不能过河拆桥呀！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梁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脊梁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屋梁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鼻梁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顶梁柱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他一进老屋，就听见屋梁上什么东西在匆匆逃跑。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34735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父亲是家中的顶梁柱。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这家商店货物齐全。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在这个学校推行封闭式管理的阻力很大。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这个红色的符号表明这个地方容易出错。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学生们正在上课，请不要大声喧哗！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qíquán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齐全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complete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297405" y="2730387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fēngbì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封闭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close, to seal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fúhào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符号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symbol, sign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xuānhuá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喧哗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tumultuous, noisy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他穿上军装显得很威风。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这部小说演绎了一段感人的爱情故事。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对这一问题大家都不屑一顾。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wēifēng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威风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panache, awe-inspiring bearing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yǎnyì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演绎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interpret, to act out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búxiè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yígù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不屑一顾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not spare a glance for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齐全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complete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28446" y="874395"/>
            <a:ext cx="2611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qíquán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符号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symbol, sign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fúhào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封闭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close, to seal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fēngbì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喧哗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tumultuous, noisy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xuānhuá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不屑一顾</a:t>
              </a:r>
              <a:endParaRPr lang="en-US" altLang="zh-CN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not spare a glance for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búxiè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yígù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4610" y="3628390"/>
            <a:ext cx="2538730" cy="3194050"/>
            <a:chOff x="9090" y="2028"/>
            <a:chExt cx="3998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090" y="4252"/>
              <a:ext cx="3998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威风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panache, awe-inspiring bearing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wēifēng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演绎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interpret,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to act out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yǎnyì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喧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喧嚣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喧哗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喧闹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喧宾夺主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01827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8296275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体育馆已坐无缺席，周围人声鼎沸，一片喧哗。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家长应该让孩子去表现，而不是喧宾夺主，一身包办。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喧哗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哗然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哗众取宠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他被带走后，大家都疑惑起来，片刻之后，全场哗然。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3473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演员要靠演技征服观众，而不是制造哗众取宠的新闻。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顾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94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回顾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后顾之忧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奋不顾身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瞻前顾后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07114"/>
            <a:ext cx="9380855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我回顾一下过去，谈谈自己的看法，仅供读者参考。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9284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1684"/>
            <a:ext cx="885063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他奋不顾身跳进冰冷的河水里，救起了那个孩子。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217663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474248" y="3193415"/>
            <a:ext cx="2606629" cy="2024121"/>
            <a:chOff x="8157" y="3144"/>
            <a:chExt cx="4766" cy="189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157" y="3339"/>
              <a:ext cx="4766" cy="1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</a:t>
              </a:r>
              <a:r>
                <a:rPr lang="zh-CN" altLang="en-US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的</a:t>
              </a:r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</a:t>
              </a:r>
              <a:r>
                <a:rPr lang="zh-CN" altLang="en-US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，</a:t>
              </a:r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zh-CN" altLang="en-US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的</a:t>
              </a:r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</a:t>
              </a:r>
              <a:endParaRPr lang="en-US" altLang="zh-CN" sz="32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表示对某一事物几种情况的列举，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用于口语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81443" y="3168039"/>
            <a:ext cx="9006669" cy="1236191"/>
            <a:chOff x="517" y="3426"/>
            <a:chExt cx="1489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514"/>
              <a:ext cx="14891" cy="11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坐在宽敞座椅中的人们，享受着齐全的软硬件设施，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看电影的看电影，打电话的打电话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……</a:t>
              </a:r>
              <a:endParaRPr lang="en-US" altLang="zh-CN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81442" y="1499229"/>
            <a:ext cx="9007337" cy="1236192"/>
            <a:chOff x="518" y="3097"/>
            <a:chExt cx="14447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239"/>
              <a:ext cx="14009" cy="14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进了果园，大家看到一树的桃，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红的红，绿的绿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，漂亮极了。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23361"/>
            <a:ext cx="8960483" cy="1118730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信号灯变绿了，前面的汽车还是不走，后面一长串汽车的司机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按喇叭的按喇叭，探头的探头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61" y="4316091"/>
            <a:ext cx="565506" cy="9674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40" b="95475" l="10000" r="90000">
                        <a14:foregroundMark x1="70556" y1="7240" x2="62222" y2="13122"/>
                        <a14:foregroundMark x1="24444" y1="85973" x2="11667" y2="94570"/>
                        <a14:foregroundMark x1="11667" y1="94570" x2="11667" y2="95475"/>
                        <a14:foregroundMark x1="44444" y1="81448" x2="38889" y2="91403"/>
                        <a14:foregroundMark x1="62778" y1="70136" x2="63333" y2="86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58" y="3430836"/>
            <a:ext cx="901953" cy="11073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11" b="99107" l="1401" r="98880">
                        <a14:foregroundMark x1="16246" y1="65179" x2="7563" y2="66518"/>
                        <a14:foregroundMark x1="18207" y1="55357" x2="5322" y2="49554"/>
                        <a14:foregroundMark x1="5322" y1="49554" x2="5322" y2="49554"/>
                        <a14:foregroundMark x1="21008" y1="40625" x2="20168" y2="58036"/>
                        <a14:foregroundMark x1="5322" y1="47768" x2="1401" y2="49107"/>
                        <a14:foregroundMark x1="23529" y1="26786" x2="22689" y2="38393"/>
                        <a14:foregroundMark x1="57423" y1="8482" x2="47899" y2="10268"/>
                        <a14:foregroundMark x1="64426" y1="9375" x2="73109" y2="5357"/>
                        <a14:foregroundMark x1="23810" y1="90625" x2="25210" y2="98661"/>
                        <a14:foregroundMark x1="45378" y1="84821" x2="52661" y2="98214"/>
                        <a14:foregroundMark x1="54062" y1="58482" x2="60224" y2="68750"/>
                        <a14:foregroundMark x1="60224" y1="68750" x2="65546" y2="91518"/>
                        <a14:foregroundMark x1="79272" y1="16071" x2="88235" y2="15179"/>
                        <a14:foregroundMark x1="88235" y1="15179" x2="96078" y2="20536"/>
                        <a14:foregroundMark x1="94678" y1="34821" x2="93838" y2="59821"/>
                        <a14:foregroundMark x1="98880" y1="34375" x2="97759" y2="49554"/>
                        <a14:foregroundMark x1="64426" y1="83929" x2="66106" y2="99107"/>
                        <a14:foregroundMark x1="61345" y1="75893" x2="63305" y2="90625"/>
                        <a14:foregroundMark x1="63305" y1="68304" x2="66387" y2="86607"/>
                        <a14:foregroundMark x1="66387" y1="86607" x2="66106" y2="97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879" y="859690"/>
            <a:ext cx="1029737" cy="646109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5885" y="1674687"/>
            <a:ext cx="1176579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那一年，爸爸病了，爷爷奶奶年岁已高，我们姐弟年龄还小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5885" y="2754235"/>
            <a:ext cx="528542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迫不及待地想吃顿可口的饭菜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12389" y="488574"/>
            <a:ext cx="759279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请把下列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6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个小句组合成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3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个连贯的语段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25885" y="2231015"/>
            <a:ext cx="598914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玩儿了一天，大家饿的饿，渴的渴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5885" y="3277455"/>
            <a:ext cx="529471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晚会上，大家唱的唱，跳的跳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5885" y="3800675"/>
            <a:ext cx="847379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E.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一家子老的老，小的小，病的病，妈妈愁得不得了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5885" y="4323895"/>
            <a:ext cx="269311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F.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高兴得不得了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2502" y="4973353"/>
            <a:ext cx="7849936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A2A2B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  <a:cs typeface="Helvetica Light"/>
                <a:sym typeface="Helvetica Light"/>
              </a:rPr>
              <a:t>1</a:t>
            </a:r>
            <a:r>
              <a:rPr lang="zh-CN" altLang="en-US" sz="2400" dirty="0">
                <a:latin typeface="+mn-ea"/>
              </a:rPr>
              <a:t>）</a:t>
            </a:r>
            <a:r>
              <a:rPr lang="zh-CN" altLang="en-US" sz="2400" u="sng" dirty="0">
                <a:latin typeface="+mn-ea"/>
                <a:cs typeface="Helvetica Light"/>
                <a:sym typeface="Helvetica Light"/>
              </a:rPr>
              <a:t>                                                                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>
              <a:latin typeface="+mn-ea"/>
              <a:cs typeface="Helvetica Light"/>
              <a:sym typeface="Helvetica Light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A2A2B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  <a:cs typeface="Helvetica Light"/>
                <a:sym typeface="Helvetica Light"/>
              </a:rPr>
              <a:t>2</a:t>
            </a:r>
            <a:r>
              <a:rPr lang="zh-CN" altLang="en-US" sz="2400" dirty="0">
                <a:latin typeface="+mn-ea"/>
              </a:rPr>
              <a:t>）</a:t>
            </a:r>
            <a:r>
              <a:rPr lang="zh-CN" altLang="en-US" sz="2400" u="sng" dirty="0">
                <a:latin typeface="+mn-ea"/>
                <a:cs typeface="Helvetica Light"/>
                <a:sym typeface="Helvetica Light"/>
              </a:rPr>
              <a:t>                                                                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>
              <a:latin typeface="+mn-ea"/>
              <a:cs typeface="Helvetica Light"/>
              <a:sym typeface="Helvetica Light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A2A2B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  <a:cs typeface="Helvetica Light"/>
                <a:sym typeface="Helvetica Light"/>
              </a:rPr>
              <a:t>3</a:t>
            </a:r>
            <a:r>
              <a:rPr lang="zh-CN" altLang="en-US" sz="2400" dirty="0">
                <a:latin typeface="+mn-ea"/>
              </a:rPr>
              <a:t>）</a:t>
            </a:r>
            <a:r>
              <a:rPr lang="zh-CN" altLang="en-US" sz="2400" u="sng" dirty="0">
                <a:latin typeface="+mn-ea"/>
                <a:cs typeface="Helvetica Light"/>
                <a:sym typeface="Helvetica Light"/>
              </a:rPr>
              <a:t>                                                                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88213" y="4924844"/>
            <a:ext cx="19951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思源黑体 CN Regular" panose="020B0500000000000000" pitchFamily="34" charset="-122"/>
                <a:sym typeface="SimSun" panose="02010600030101010101" pitchFamily="2" charset="-122"/>
              </a:rPr>
              <a:t>A  E</a:t>
            </a:r>
            <a:endParaRPr lang="zh-CN" altLang="en-US" sz="28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76295" y="5554281"/>
            <a:ext cx="19951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思源黑体 CN Regular" panose="020B0500000000000000" pitchFamily="34" charset="-122"/>
                <a:sym typeface="SimSun" panose="02010600030101010101" pitchFamily="2" charset="-122"/>
              </a:rPr>
              <a:t>B  C</a:t>
            </a:r>
            <a:endParaRPr lang="zh-CN" altLang="en-US" sz="28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79293" y="6108562"/>
            <a:ext cx="19951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思源黑体 CN Regular" panose="020B0500000000000000" pitchFamily="34" charset="-122"/>
                <a:sym typeface="SimSun" panose="02010600030101010101" pitchFamily="2" charset="-122"/>
              </a:rPr>
              <a:t>D  F</a:t>
            </a:r>
            <a:endParaRPr lang="zh-CN" altLang="en-US" sz="28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我们得等电源接通后才能搬进去。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以前这一带的交通非常闭塞。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diànyuán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电源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</a:t>
              </a: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ower supply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bìsè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闭塞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occluded, blocked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他们再次见面，就像久违的老朋友。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寻求和平也意味着寻求正义。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6451"/>
            <a:chOff x="7787" y="2920"/>
            <a:chExt cx="5660" cy="2232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jiǔwéi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久违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long-lost,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long-awaited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zhèngyì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正义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just, righteous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他由于见义勇为而受到了大力表扬。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洪水把整个地区都淹没了。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6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Jiànyì-yǒngwéi</a:t>
              </a:r>
              <a:endPara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见义勇为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do boldly what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is righteous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hóngshuǐ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洪水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flood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他们准备为自由进行英勇战斗。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yīngyǒng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英勇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heroic, brave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电源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power supply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28446" y="874395"/>
            <a:ext cx="2611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diànyuán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久违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long-lost, long-awaited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jiǔwéi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闭塞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occluded, blocked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bìsè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正义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just, righteous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zhèngyì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见义勇为</a:t>
              </a:r>
              <a:endParaRPr lang="en-US" altLang="zh-CN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do boldly what is righteous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jiànyì-yǒngwéi</a:t>
            </a:r>
            <a:endParaRPr lang="en-US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4610" y="3628390"/>
            <a:ext cx="2538730" cy="3194050"/>
            <a:chOff x="9090" y="2028"/>
            <a:chExt cx="3998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090" y="4252"/>
              <a:ext cx="3998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洪水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flood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1072" y="4373072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hóngshuǐ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英勇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heroic, brave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05322" y="4382135"/>
            <a:ext cx="2265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yīngyǒng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塞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94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闭塞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堵塞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塞车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边塞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茅塞顿开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07114"/>
            <a:ext cx="9380855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公路由西向东塞车塞了好几公里。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9284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1684"/>
            <a:ext cx="885063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听你一席话，立刻使我有了茅塞顿开之感。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599065" y="3193413"/>
            <a:ext cx="2264731" cy="1815092"/>
            <a:chOff x="8406" y="3144"/>
            <a:chExt cx="4518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06" y="3315"/>
              <a:ext cx="4518" cy="1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36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一时</a:t>
              </a:r>
              <a:endParaRPr lang="en-US" altLang="zh-CN" sz="36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副词，表示行为临时、偶然或突然地发生。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2374732"/>
            <a:ext cx="9271000" cy="1308267"/>
            <a:chOff x="518" y="3097"/>
            <a:chExt cx="14600" cy="137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272"/>
              <a:ext cx="14600" cy="1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我感叹初中时，班里那个贵气十足的男生，他叫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……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唉，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竟忘了他叫什么名字。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7660" y="4165599"/>
            <a:ext cx="9174480" cy="1230397"/>
            <a:chOff x="518" y="3426"/>
            <a:chExt cx="13447" cy="1721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40"/>
              <a:ext cx="13446" cy="1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接到丈夫病危的电话，她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心急，连门都没有锁，就冲出家门，直奔医院而去。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21" b="94142" l="9877" r="88889">
                        <a14:foregroundMark x1="46296" y1="5439" x2="46296" y2="5439"/>
                        <a14:foregroundMark x1="46914" y1="49791" x2="44444" y2="77406"/>
                        <a14:foregroundMark x1="55556" y1="53138" x2="56790" y2="80335"/>
                        <a14:foregroundMark x1="33333" y1="55230" x2="26543" y2="80335"/>
                        <a14:foregroundMark x1="58025" y1="64435" x2="52469" y2="57741"/>
                        <a14:foregroundMark x1="58025" y1="50209" x2="74691" y2="81590"/>
                        <a14:foregroundMark x1="74691" y1="81590" x2="74691" y2="84937"/>
                        <a14:foregroundMark x1="51235" y1="57322" x2="48148" y2="85774"/>
                        <a14:foregroundMark x1="56173" y1="57741" x2="56173" y2="79916"/>
                        <a14:foregroundMark x1="43827" y1="77406" x2="43210" y2="88703"/>
                        <a14:foregroundMark x1="55556" y1="61088" x2="56790" y2="77824"/>
                        <a14:foregroundMark x1="38272" y1="86192" x2="63580" y2="94142"/>
                        <a14:foregroundMark x1="63580" y1="94142" x2="64198" y2="83264"/>
                        <a14:foregroundMark x1="57407" y1="60251" x2="41975" y2="78243"/>
                        <a14:foregroundMark x1="62346" y1="77824" x2="59259" y2="92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522" y="1087633"/>
            <a:ext cx="899408" cy="13269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2" b="97585" l="267" r="93867">
                        <a14:foregroundMark x1="17333" y1="35266" x2="4800" y2="40097"/>
                        <a14:foregroundMark x1="4800" y1="40097" x2="5600" y2="63285"/>
                        <a14:foregroundMark x1="5600" y1="63285" x2="6933" y2="69082"/>
                        <a14:foregroundMark x1="5600" y1="33333" x2="800" y2="49275"/>
                        <a14:foregroundMark x1="800" y1="49275" x2="267" y2="65217"/>
                        <a14:foregroundMark x1="267" y1="65217" x2="2133" y2="73430"/>
                        <a14:foregroundMark x1="26933" y1="43478" x2="35200" y2="64734"/>
                        <a14:foregroundMark x1="35200" y1="64734" x2="35200" y2="65700"/>
                        <a14:foregroundMark x1="28533" y1="45411" x2="36267" y2="58454"/>
                        <a14:foregroundMark x1="36267" y1="58454" x2="36267" y2="62802"/>
                        <a14:foregroundMark x1="34933" y1="82126" x2="26667" y2="87440"/>
                        <a14:foregroundMark x1="38400" y1="77778" x2="43200" y2="94686"/>
                        <a14:foregroundMark x1="44800" y1="43478" x2="42133" y2="59420"/>
                        <a14:foregroundMark x1="46933" y1="58454" x2="42133" y2="77295"/>
                        <a14:foregroundMark x1="42400" y1="84541" x2="62400" y2="87440"/>
                        <a14:foregroundMark x1="62400" y1="87440" x2="63467" y2="86957"/>
                        <a14:foregroundMark x1="46133" y1="75362" x2="44800" y2="90338"/>
                        <a14:foregroundMark x1="70667" y1="72947" x2="66667" y2="70048"/>
                        <a14:foregroundMark x1="70933" y1="10145" x2="58933" y2="28019"/>
                        <a14:foregroundMark x1="56533" y1="11594" x2="47467" y2="18841"/>
                        <a14:foregroundMark x1="47467" y1="18841" x2="48267" y2="35266"/>
                        <a14:foregroundMark x1="47467" y1="12560" x2="47467" y2="35749"/>
                        <a14:foregroundMark x1="47467" y1="35749" x2="48267" y2="37681"/>
                        <a14:foregroundMark x1="50133" y1="12077" x2="59733" y2="18357"/>
                        <a14:foregroundMark x1="59733" y1="18357" x2="60800" y2="35266"/>
                        <a14:foregroundMark x1="58400" y1="12077" x2="66667" y2="11594"/>
                        <a14:foregroundMark x1="66667" y1="11594" x2="83733" y2="16425"/>
                        <a14:foregroundMark x1="68267" y1="11111" x2="75733" y2="21739"/>
                        <a14:foregroundMark x1="75467" y1="13527" x2="84800" y2="12077"/>
                        <a14:foregroundMark x1="84800" y1="12077" x2="93067" y2="19324"/>
                        <a14:foregroundMark x1="93067" y1="19324" x2="91733" y2="58937"/>
                        <a14:foregroundMark x1="87467" y1="12077" x2="94133" y2="11594"/>
                        <a14:foregroundMark x1="50400" y1="45411" x2="40267" y2="48309"/>
                        <a14:foregroundMark x1="40267" y1="48309" x2="41600" y2="54589"/>
                        <a14:foregroundMark x1="44000" y1="50725" x2="46667" y2="60870"/>
                        <a14:foregroundMark x1="73067" y1="11111" x2="83200" y2="12077"/>
                        <a14:foregroundMark x1="83200" y1="12077" x2="83467" y2="12560"/>
                        <a14:foregroundMark x1="29333" y1="87923" x2="36000" y2="88406"/>
                        <a14:foregroundMark x1="52000" y1="83575" x2="49067" y2="97101"/>
                        <a14:foregroundMark x1="55200" y1="86957" x2="56000" y2="97585"/>
                        <a14:foregroundMark x1="18667" y1="26087" x2="17333" y2="32850"/>
                        <a14:foregroundMark x1="67733" y1="89855" x2="67733" y2="898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54" y="4807686"/>
            <a:ext cx="2365401" cy="1305702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社会生活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5982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“A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A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、一时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48045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现场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当场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357216"/>
            <a:ext cx="86292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）通过分析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呼啸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的“呼、啸”的口字旁及带有口字旁的汉字所表达的意义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311038"/>
            <a:ext cx="31854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狼狈、贤惠”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9231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P129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885424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为期、桥梁、呼啸、喧哗、不屑一顾、不紧不慢、闭塞、捣乱、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在简述课文的基础上完成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52436" y="2246358"/>
            <a:ext cx="44743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）了解篇章修辞“借代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的作用和意义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599065" y="3193413"/>
            <a:ext cx="2264731" cy="1815092"/>
            <a:chOff x="8406" y="3144"/>
            <a:chExt cx="4518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06" y="3315"/>
              <a:ext cx="4518" cy="1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36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一时</a:t>
              </a:r>
              <a:endParaRPr lang="en-US" altLang="zh-CN" sz="36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重复使用，表示不同行为交替发生，跟“时而”相同。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2374732"/>
            <a:ext cx="9271000" cy="1308267"/>
            <a:chOff x="518" y="3097"/>
            <a:chExt cx="14600" cy="137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272"/>
              <a:ext cx="14600" cy="1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他吃了药，好些了，身上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一时冷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一时热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的情况没有了。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7660" y="4165599"/>
            <a:ext cx="9174480" cy="1230397"/>
            <a:chOff x="518" y="3426"/>
            <a:chExt cx="13447" cy="1721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40"/>
              <a:ext cx="13446" cy="1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高原上天气变化大，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一时太阳当空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一时阴雨绵绵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是常有的事。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379" y1="75926" x2="41379" y2="75926"/>
                        <a14:foregroundMark x1="57931" y1="77778" x2="57931" y2="7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501" y="4730785"/>
            <a:ext cx="936281" cy="6973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54" y="3762572"/>
            <a:ext cx="634185" cy="6530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50" b="95000" l="9940" r="92771">
                        <a14:foregroundMark x1="32831" y1="9167" x2="32831" y2="9167"/>
                        <a14:foregroundMark x1="12952" y1="52917" x2="13253" y2="67917"/>
                        <a14:foregroundMark x1="13253" y1="67917" x2="16566" y2="79583"/>
                        <a14:foregroundMark x1="62048" y1="89583" x2="74398" y2="89167"/>
                        <a14:foregroundMark x1="58133" y1="93750" x2="69578" y2="95000"/>
                        <a14:foregroundMark x1="92169" y1="81667" x2="92169" y2="81667"/>
                        <a14:foregroundMark x1="90361" y1="51250" x2="88855" y2="66667"/>
                        <a14:foregroundMark x1="37651" y1="3750" x2="32229" y2="5000"/>
                        <a14:foregroundMark x1="92771" y1="47500" x2="92771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40" y="1334530"/>
            <a:ext cx="1647190" cy="11907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76375"/>
            <a:ext cx="12430760" cy="1644015"/>
            <a:chOff x="-443" y="1654"/>
            <a:chExt cx="19576" cy="2589"/>
          </a:xfrm>
        </p:grpSpPr>
        <p:sp>
          <p:nvSpPr>
            <p:cNvPr id="2" name="矩形 1"/>
            <p:cNvSpPr/>
            <p:nvPr/>
          </p:nvSpPr>
          <p:spPr>
            <a:xfrm>
              <a:off x="1460" y="2424"/>
              <a:ext cx="17673" cy="18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48560" y="52070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为“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一时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”选择适当的位置</a:t>
              </a:r>
              <a:endPara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278255" y="2567940"/>
            <a:ext cx="156645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    </a:t>
            </a:r>
            <a:r>
              <a:rPr lang="en-US" alt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</a:t>
            </a:r>
            <a:r>
              <a:rPr lang="zh-CN" altLang="en-US" sz="24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）</a:t>
            </a:r>
            <a:endParaRPr lang="zh-CN" altLang="en-US" sz="24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6125"/>
            <a:ext cx="977222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见了面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觉得似曾相识，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又记不起来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在哪儿见过。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4522"/>
            <a:ext cx="12430760" cy="1660878"/>
            <a:chOff x="-443" y="1654"/>
            <a:chExt cx="19576" cy="1916"/>
          </a:xfrm>
        </p:grpSpPr>
        <p:sp>
          <p:nvSpPr>
            <p:cNvPr id="21" name="矩形 20"/>
            <p:cNvSpPr/>
            <p:nvPr/>
          </p:nvSpPr>
          <p:spPr>
            <a:xfrm>
              <a:off x="1460" y="2246"/>
              <a:ext cx="17673" cy="1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1895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165005" y="4165621"/>
            <a:ext cx="1808508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   </a:t>
            </a:r>
            <a:r>
              <a:rPr lang="en-US" alt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）</a:t>
            </a:r>
            <a:endParaRPr lang="zh-CN" altLang="en-US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18235" y="3738259"/>
            <a:ext cx="1095140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A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他一不留神，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从台阶上重重地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摔了下来，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动弹不得。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61118" y="4817716"/>
            <a:ext cx="12430760" cy="1729359"/>
            <a:chOff x="-443" y="1654"/>
            <a:chExt cx="19576" cy="1995"/>
          </a:xfrm>
        </p:grpSpPr>
        <p:sp>
          <p:nvSpPr>
            <p:cNvPr id="8" name="矩形 7"/>
            <p:cNvSpPr/>
            <p:nvPr/>
          </p:nvSpPr>
          <p:spPr>
            <a:xfrm>
              <a:off x="1460" y="2246"/>
              <a:ext cx="17673" cy="1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9" name="图片 8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1995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153772" y="5838815"/>
            <a:ext cx="1808508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   </a:t>
            </a:r>
            <a:r>
              <a:rPr lang="en-US" alt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）</a:t>
            </a:r>
            <a:endParaRPr lang="zh-CN" altLang="en-US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7002" y="5411453"/>
            <a:ext cx="945992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买房子是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大事，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要考虑清楚，可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不能凭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冲动。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4" y="2619375"/>
            <a:ext cx="6589395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为期：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夹杂：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封闭：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喧哗：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闭塞：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久违：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7858" y="-67310"/>
            <a:ext cx="12342229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31410" y="-108983"/>
            <a:ext cx="12664440" cy="7151911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33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872447" cy="2916646"/>
            <a:chOff x="1893" y="4058"/>
            <a:chExt cx="15547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547" cy="4593"/>
              <a:chOff x="-96" y="3669"/>
              <a:chExt cx="1933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9336" cy="2930"/>
                <a:chOff x="3051" y="4499"/>
                <a:chExt cx="1933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622" y="6525"/>
                  <a:ext cx="15765" cy="904"/>
                  <a:chOff x="8756" y="6525"/>
                  <a:chExt cx="15765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756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33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930" y="6525"/>
                    <a:ext cx="115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Cherishing the memory of slow life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33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怀念慢生活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速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 b="1" kern="1200" dirty="0" err="1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速度、时速、匀速、车速、超速、风速、高速、光速、航速、音速、转速、加速、减速、变速</a:t>
                      </a:r>
                      <a:endParaRPr sz="2000" b="1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终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 b="1" dirty="0" err="1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终点、终场、终极、终结、终止、年终、期终、始终、最终、有始有终</a:t>
                      </a:r>
                      <a:endParaRPr sz="20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威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 b="1" dirty="0" err="1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威风、威力、威名、威武、威信、威严、权威、示威、八面威风</a:t>
                      </a:r>
                      <a:endParaRPr sz="20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源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 b="1" dirty="0" err="1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电源、财源、根源、光源、货源、来源、能源、热源、资源、起源、本源、渊源、源流</a:t>
                      </a:r>
                      <a:endParaRPr sz="20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341" y="2905354"/>
            <a:ext cx="964076" cy="102951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44" y="738058"/>
            <a:ext cx="702313" cy="50388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666" y="5262510"/>
            <a:ext cx="796288" cy="8149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426" y="7603151"/>
            <a:ext cx="345149" cy="27369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guìzú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贵族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n. noble, aristocrat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595947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他家绝对是名门贵族。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1" y="2605129"/>
            <a:ext cx="1592577" cy="16299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089" y="5514010"/>
            <a:ext cx="393422" cy="31197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319" y="743662"/>
            <a:ext cx="461360" cy="4926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164" y="-1146688"/>
            <a:ext cx="687671" cy="49337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60" y="7494153"/>
            <a:ext cx="665880" cy="49169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bōzhǒng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播种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sow 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69387" y="5398770"/>
            <a:ext cx="8565687" cy="720090"/>
            <a:chOff x="-229" y="9126"/>
            <a:chExt cx="970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229" y="9282"/>
              <a:ext cx="9707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如果没有春天的播种，就没有秋天的收获。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012" y="3016262"/>
            <a:ext cx="1017751" cy="80705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04" y="5393467"/>
            <a:ext cx="748992" cy="55306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856" y="582510"/>
            <a:ext cx="796288" cy="8149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907" y="-1119327"/>
            <a:ext cx="410184" cy="43802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012" y="7619814"/>
            <a:ext cx="368114" cy="240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chéngbāo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承包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v. to contract(with)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50710" cy="1053465"/>
            <a:chOff x="196" y="9126"/>
            <a:chExt cx="10037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叔叔承包了一个大工程，每天都很忙碌。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760" y="2866752"/>
            <a:ext cx="1498480" cy="110649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977" y="5522898"/>
            <a:ext cx="452185" cy="29530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907" y="817849"/>
            <a:ext cx="434186" cy="34430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61" y="-1259401"/>
            <a:ext cx="707278" cy="7238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142" y="7523869"/>
            <a:ext cx="403715" cy="43226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9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54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fāngyán</a:t>
              </a:r>
              <a:endParaRPr lang="en-US" alt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方言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dialect 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225939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写作文要尽量避免使用方言词语。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93" y="2957163"/>
            <a:ext cx="1417773" cy="92589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362" y="5339538"/>
            <a:ext cx="617276" cy="66092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682" y="810142"/>
            <a:ext cx="488774" cy="36091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184" y="-1136164"/>
            <a:ext cx="595632" cy="4723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815" y="7499518"/>
            <a:ext cx="670371" cy="48096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dǎoluàn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捣乱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to make trouble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6150784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他总是在上课的时候捣乱。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33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862" y="2815570"/>
            <a:ext cx="1129235" cy="12090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93" y="5394562"/>
            <a:ext cx="767813" cy="5508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464" y="858938"/>
            <a:ext cx="403211" cy="26332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60" y="-1145847"/>
            <a:ext cx="665880" cy="49169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732" y="7511189"/>
            <a:ext cx="428535" cy="45762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lángbèi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狼狈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in a mess, in a difficult position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他被大雨淋得浑身湿透，狼狈极了。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36" y="3040183"/>
            <a:ext cx="1059088" cy="75985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618" y="5434660"/>
            <a:ext cx="440762" cy="47067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492" y="818670"/>
            <a:ext cx="321152" cy="3438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342" y="-1079368"/>
            <a:ext cx="549315" cy="35873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073" y="7401304"/>
            <a:ext cx="661854" cy="677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yòuzhì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幼稚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childish, naive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他虽然长大了，但做事还是很幼稚。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贵族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noble, aristocrat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guìzú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承包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contract(with)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052514" y="901065"/>
            <a:ext cx="2871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chéngbāo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播种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sow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bōzhǒng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方言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dialect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fāngyán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捣乱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make trouble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dǎoluàn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狼狈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in a mess, in a difficult position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lángbèi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幼稚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childish, naive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yòuzhì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捣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捣乱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捣药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捣碎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捣蛋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捣毁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01827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8296275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嫦娥常在桂花树下陪着一只小白兔捣药。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我亲眼看见她把胡萝卜捣碎掺进肉末里做了肉饼。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狼狈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狼狈不堪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狼狈为奸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他前言不搭后语的反驳，又令他狼狈不堪。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3473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真讨厌看到他们夫妻两个狼狈为奸的样子。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这对双胞胎长得一模一样，但性格很不一样。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当天傍晚，老人们都会凑到一起聊家常。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回顾过去，展望未来，我们充满信心。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说起往事，他又后悔又难过。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shuāngbāotāi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双胞胎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twins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297405" y="2730387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jiācháng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家常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the daily life of a family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huígù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回顾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review, to look back 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wǎngshì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往事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the past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这一带方圆几十里没有一户人家。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一声轰鸣，炸弹在附近爆炸了。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这幅对联对得十分工巧。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fāngyuán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方圆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surrounding area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bàozhà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爆炸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explode, to go off, to blow up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duìlián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对联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couplet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7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双胞胎</a:t>
              </a:r>
              <a:endParaRPr lang="en-US" altLang="zh-CN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twins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28446" y="874395"/>
            <a:ext cx="2611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shuāngbāotāi</a:t>
            </a:r>
            <a:endParaRPr lang="en-US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回顾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review, to look back 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huígù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家常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the daily life of a family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jiācháng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往事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the past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wǎngshì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方圆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surrounding area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fāngyuán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4610" y="3628390"/>
            <a:ext cx="2538730" cy="3194050"/>
            <a:chOff x="9090" y="2028"/>
            <a:chExt cx="3998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090" y="4252"/>
              <a:ext cx="3998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爆炸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explode, to go off, to blow up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bàozhà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对联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couplet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duìlián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608320" y="4091998"/>
            <a:ext cx="6369050" cy="9320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2424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04249" y="4145518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现场</a:t>
            </a:r>
            <a:r>
              <a:rPr lang="en-US" altLang="zh-CN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当场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把这种技术演示了一遍。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13026" y="4612059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都有“在发生某事的时候和场所”的意思</a:t>
            </a:r>
            <a:endParaRPr lang="en-US" altLang="zh-CN" sz="1800" b="1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现场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当场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406644" flipV="1">
            <a:off x="2080598" y="3964496"/>
            <a:ext cx="3366516" cy="385062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1089737"/>
            <a:ext cx="6369050" cy="107725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115137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现场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参观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现场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演出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现场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直播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现场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会议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1563446"/>
            <a:ext cx="63684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名词，直接进行生产、演出、比赛、试验等的场地，强调地方，后边可以代名词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604510" y="2632685"/>
            <a:ext cx="6369050" cy="9633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700530" y="2553332"/>
            <a:ext cx="6368415" cy="593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地震过后，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现场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一片狼籍。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4249" y="3141727"/>
            <a:ext cx="63693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发生案件、事故或自然灾害的场所以及该场所当时的状况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 rot="560339">
            <a:off x="2280047" y="2503777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圆角矩形 25"/>
          <p:cNvSpPr/>
          <p:nvPr/>
        </p:nvSpPr>
        <p:spPr>
          <a:xfrm>
            <a:off x="5617842" y="5418123"/>
            <a:ext cx="6369050" cy="90902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17842" y="5443522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当场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出丑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当场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抓获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当场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死亡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4841" y="5866431"/>
            <a:ext cx="673210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副词，就在那个地方和那个时候，强调时机，后面智能跟动词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 rot="405880" flipV="1">
            <a:off x="2392939" y="5206821"/>
            <a:ext cx="3019608" cy="788836"/>
            <a:chOff x="7325474" y="3820934"/>
            <a:chExt cx="1340854" cy="263931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C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21133656">
            <a:off x="2305624" y="1741874"/>
            <a:ext cx="3169399" cy="366145"/>
            <a:chOff x="7325474" y="3820934"/>
            <a:chExt cx="1340854" cy="263931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6768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6203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现场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6203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当场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338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昨天公司被偷了，警察要求保护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，以便取证。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027545" y="2503510"/>
            <a:ext cx="251841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现场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556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昨天那里发生了严重的交通事故，司机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死亡了。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446770" y="4455256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当场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6768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6203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现场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6203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当场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338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终于看到了我喜爱的明星的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演唱会。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120255" y="2480519"/>
            <a:ext cx="251841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现场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556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大家都吓坏了，小王甚至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哭出了声。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846570" y="4457796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当场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7858" y="-67310"/>
            <a:ext cx="12342229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31410" y="-108983"/>
            <a:ext cx="12664440" cy="7151911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33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872447" cy="2916646"/>
            <a:chOff x="1893" y="4058"/>
            <a:chExt cx="15547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547" cy="4593"/>
              <a:chOff x="-96" y="3669"/>
              <a:chExt cx="1933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9336" cy="2930"/>
                <a:chOff x="3051" y="4499"/>
                <a:chExt cx="1933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622" y="6525"/>
                  <a:ext cx="15765" cy="904"/>
                  <a:chOff x="8756" y="6525"/>
                  <a:chExt cx="15765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756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33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930" y="6525"/>
                    <a:ext cx="115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Cherishing the memory of slow life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33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怀念慢生活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新年我和几个同学去给老师拜年。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除夕夜，全家人欢聚一堂，共享天伦之乐。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bàinián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拜年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pay a New Year call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006451"/>
            <a:chOff x="7787" y="2920"/>
            <a:chExt cx="5660" cy="2232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tiānlúnzhīlè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天伦之乐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the happiness of a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family union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元宵节吃汤圆是民间的古老习俗。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0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Yuánxiāo</a:t>
              </a:r>
              <a:r>
                <a:rPr lang="en-US" altLang="zh-CN" sz="40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0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Jié</a:t>
              </a:r>
              <a:endPara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元宵节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the Lantern Festival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每年正月春节都是家人团聚的日子。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这座寺庙年久失修，早已失去了原来的面貌。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6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zhēngyuè</a:t>
              </a:r>
              <a:endPara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正月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the first month of the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lunar year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sìmiào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寺庙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temple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爷爷眼神不好，上下楼都要摸着走。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yǎnshén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眼神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expression in one's eyes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拜年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pay a New Year call</a:t>
              </a:r>
              <a:endParaRPr lang="en-US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bàinián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2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元宵节</a:t>
              </a:r>
              <a:endParaRPr lang="en-US" altLang="zh-CN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the Lantern Festival</a:t>
              </a:r>
              <a:endParaRPr lang="zh-CN" altLang="en-US" sz="5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Yuánxiāo</a:t>
            </a:r>
            <a:r>
              <a:rPr lang="en-US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28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Jié</a:t>
            </a:r>
            <a:endParaRPr lang="en-US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32680" y="127635"/>
            <a:ext cx="2385695" cy="3194050"/>
            <a:chOff x="9182" y="2028"/>
            <a:chExt cx="3757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182" y="4252"/>
              <a:ext cx="3757" cy="2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天伦之乐</a:t>
              </a:r>
              <a:endParaRPr lang="en-US" altLang="zh-CN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the happiness of a family union</a:t>
              </a:r>
              <a:endParaRPr lang="zh-CN" sz="20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tiānlúnzhīlè</a:t>
            </a:r>
            <a:endParaRPr lang="en-US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正月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the first month of the lunar year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zhēngyuè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寺庙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temple </a:t>
              </a:r>
              <a:endParaRPr kumimoji="0" lang="zh-CN" alt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92370" y="429895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sìmiào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眼神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expression in one's eyes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yǎnshén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愿新郎新娘永远幸福。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婚礼上新娘漂亮极了。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296150" y="4599166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同学响应学校号召，积极参加植物造林活动。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xīnláng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新郎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bridegroom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xīnniáng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新娘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bride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xiǎngyìng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响应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respond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爷爷每天在社区附近的公园晨练。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如果家里东西坏了，你可以给物业打电话。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296150" y="4599166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他媳妇做饭特别好吃。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shèqū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社区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community, residential community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wùyè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物业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property, real estate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xífu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媳妇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wife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新郎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bridegroom </a:t>
              </a:r>
              <a:endParaRPr lang="en-US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xīnláng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响应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respond </a:t>
              </a:r>
              <a:endParaRPr lang="zh-CN" altLang="en-US" sz="5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xiǎngyìng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新娘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bride </a:t>
              </a:r>
              <a:endParaRPr lang="zh-CN" sz="20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xīnniáng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258820"/>
            <a:chOff x="9262" y="2028"/>
            <a:chExt cx="3533" cy="5132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社区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community, residential community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shèqū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物业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property, real estate</a:t>
              </a:r>
              <a:endParaRPr kumimoji="0" lang="zh-CN" alt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92370" y="429895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wùyè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媳妇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wife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xífu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贤惠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贤良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贤明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先贤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礼贤下士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535103" y="202081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7831968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朋友都羡慕我有这样一个贤惠善良的妻子。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他身居高位，却能礼贤下士，很多人自愿追随他。</a:t>
            </a:r>
            <a:endParaRPr lang="zh-CN" alt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惠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优惠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互惠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惠顾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恩惠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惠赠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惠存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这件衣服优惠的价格很吸引人。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16317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商店门口的牌子上写着“感谢惠顾”。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04010"/>
            <a:ext cx="9872345" cy="1200329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修辞（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9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）借代：不直接说某一事物的名称，而是借用另一种说法来表现，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在修饰手法中叫借代。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>
              <a:defRPr/>
            </a:pP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9979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/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还有，中学我们班那个料事如神的</a:t>
                      </a:r>
                      <a:r>
                        <a:rPr lang="zh-CN" altLang="en-US" sz="3200" b="1" kern="12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诸葛亮</a:t>
                      </a:r>
                      <a:r>
                        <a:rPr lang="en-US" altLang="zh-CN" sz="3200" b="1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……</a:t>
                      </a:r>
                      <a:endParaRPr lang="en-US" altLang="zh-CN" sz="3200" b="1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这个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小眼镜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就是我的儿子。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汽车停下来，等待放了学的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小黄帽们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过马路。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1936070" y="603235"/>
            <a:ext cx="9422219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下面句子中，每句带下划线的词中都有一个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不属于借代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，请指出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803090" y="2221453"/>
            <a:ext cx="223651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（乐呵呵）</a:t>
            </a:r>
            <a:endParaRPr lang="zh-CN" altLang="en-US" sz="3200" b="1" u="sng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6552"/>
            <a:ext cx="8879840" cy="844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6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大胡子</a:t>
            </a:r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边说话边</a:t>
            </a:r>
            <a:r>
              <a:rPr lang="zh-CN" altLang="en-US" sz="36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乐呵呵</a:t>
            </a:r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地朝我走来。</a:t>
            </a:r>
            <a:endParaRPr lang="zh-CN" altLang="en-US" sz="36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176569" y="3936256"/>
            <a:ext cx="1826141" cy="6498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（工作）</a:t>
            </a:r>
            <a:endParaRPr lang="zh-CN" altLang="en-US" sz="3200" b="1" u="sng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901407"/>
            <a:ext cx="8032968" cy="71955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为了全家的</a:t>
            </a:r>
            <a:r>
              <a:rPr lang="zh-CN" altLang="en-US" sz="36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面包</a:t>
            </a:r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，我也要好好</a:t>
            </a:r>
            <a:r>
              <a:rPr lang="zh-CN" altLang="en-US" sz="36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工作</a:t>
            </a:r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呀。</a:t>
            </a:r>
            <a:endParaRPr lang="zh-CN" altLang="en-US" sz="36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176569" y="5674707"/>
            <a:ext cx="1826141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（狡猾）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655945"/>
            <a:ext cx="899604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</a:t>
            </a:r>
            <a:r>
              <a:rPr lang="zh-CN" altLang="en-US" sz="32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狡猾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是出了名的，我们都很了解这只</a:t>
            </a:r>
            <a:r>
              <a:rPr lang="zh-CN" altLang="en-US" sz="32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老狐狸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79370" y="638810"/>
            <a:ext cx="820293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贤惠   新郎   新娘   现场   回顾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199900"/>
            <a:chOff x="108" y="-186"/>
            <a:chExt cx="19025" cy="6837"/>
          </a:xfrm>
        </p:grpSpPr>
        <p:sp>
          <p:nvSpPr>
            <p:cNvPr id="2" name="矩形 1"/>
            <p:cNvSpPr/>
            <p:nvPr/>
          </p:nvSpPr>
          <p:spPr>
            <a:xfrm>
              <a:off x="1460" y="1056"/>
              <a:ext cx="17673" cy="559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昨天我参加了一对年轻人的婚礼，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帅气能干，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不但漂亮，而且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。两人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了恋爱时的点点滴滴。大家的掌声、笑声响成一片，婚礼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成了欢乐的海洋。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13554" y="2905845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新娘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74060" y="2895686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贤惠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51534" y="2071405"/>
            <a:ext cx="1691322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新郎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62195" y="2921086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回顾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8520" y="45453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现场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魄力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57" y="2523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开阔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脆弱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鄙视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讥笑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11378" y="4094480"/>
            <a:ext cx="1835607" cy="2567940"/>
            <a:chOff x="3075" y="705"/>
            <a:chExt cx="3720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075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塌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忌讳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阻挠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说三道四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淹没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79370" y="638810"/>
            <a:ext cx="820293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正月   对联   天伦之乐   家常   拜年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54248"/>
            <a:chOff x="108" y="-186"/>
            <a:chExt cx="19025" cy="8065"/>
          </a:xfrm>
        </p:grpSpPr>
        <p:sp>
          <p:nvSpPr>
            <p:cNvPr id="2" name="矩形 1"/>
            <p:cNvSpPr/>
            <p:nvPr/>
          </p:nvSpPr>
          <p:spPr>
            <a:xfrm>
              <a:off x="1460" y="1056"/>
              <a:ext cx="17673" cy="682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春节是中国最重要的传统节日，家家户户都贴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，包饺子，放鞭炮。在外地工作的儿女们，无论有多远，都要赶回家，陪父母聊聊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，帮父母做做家务，共享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初一，亲朋好友们互相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，共同祝愿新的一年一切顺利。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185786" y="3633440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家常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17344" y="4491052"/>
            <a:ext cx="23834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天伦之乐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2819" y="2862126"/>
            <a:ext cx="1691322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对联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94499" y="4465504"/>
            <a:ext cx="15294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正月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63800" y="5257828"/>
            <a:ext cx="13298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拜年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853310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公司打算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为新入职的员工举办为期一周的业务培训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 </a:t>
            </a:r>
            <a:endParaRPr lang="zh-CN" altLang="en-US" sz="2800" b="1" u="sng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6468437" cy="6771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公司打算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。（为期）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8802410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运动场上，大家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跑步的跑步，踢球的踢球，非常热闹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8924238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运动场上，大家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880241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路途遥远，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我恐怕一时回不来，你们自己在家多保重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路途遥远，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。（一时）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772519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回顾当年在这儿挥洒汗水的岁月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，他感慨万分。</a:t>
            </a:r>
            <a:endParaRPr lang="zh-CN" altLang="en-US" sz="2800" b="1" u="sng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7186583" cy="6771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，他感慨万分。（回顾）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8443337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为了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响应国家植树造林的号召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，大家积极行动起来。</a:t>
            </a:r>
            <a:endParaRPr lang="zh-CN" altLang="en-US" sz="2800" b="1" u="sng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9071714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为了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，大家积极行动起来。（响应）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1095684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不好意思，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时间仓促，准备不足，有什么不到之处请大家多多包涵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不好意思，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。（仓促）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809878" cy="36986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: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方言：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语言    言论    传言    谎言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宽敞：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齐全：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封闭：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演绎：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7858" y="-67310"/>
            <a:ext cx="12342229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31410" y="-108983"/>
            <a:ext cx="12664440" cy="7151911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33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872447" cy="2916646"/>
            <a:chOff x="1893" y="4058"/>
            <a:chExt cx="15547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547" cy="4593"/>
              <a:chOff x="-96" y="3669"/>
              <a:chExt cx="1933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9336" cy="2930"/>
                <a:chOff x="3051" y="4499"/>
                <a:chExt cx="1933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622" y="6525"/>
                  <a:ext cx="15765" cy="904"/>
                  <a:chOff x="8756" y="6525"/>
                  <a:chExt cx="15765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756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33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930" y="6525"/>
                    <a:ext cx="115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Cherishing the memory of slow life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33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怀念慢生活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你享受慢生活的乐趣吗？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6830" y="2142490"/>
            <a:ext cx="4500879" cy="25006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9524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195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听课文，回答问题：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去时乘坐的高铁上大家在做什么？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我跟朋友在车上聊了些什么？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回程周围的人在做什么？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33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4129" y="2075935"/>
            <a:ext cx="872370" cy="872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51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3500"/>
            <a:ext cx="12192000" cy="6931024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1278" y="-63500"/>
            <a:ext cx="12304878" cy="6931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369" y="865501"/>
            <a:ext cx="11810486" cy="4459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为期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三天的假期，我和儿子的好友结伴去西安旅行。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去时乘高铁，车程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小时。列车缓缓离开了车站，很快以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征服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一切的气势甩开窗外的景致，以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300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公里的时速跨过了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桥梁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，穿越了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平原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。车窗外，模糊的景象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夹杂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着西北的风沙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呼啸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而过。坐在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宽敞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座椅中的人们，享受着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齐全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的软硬件设施，看电影的看电影，打电话的打电话，更多的则是把自己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封闭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在小小的手机屏幕中，不是用语言，而是用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符号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传递着各自的情感。寄情于虚拟世界的网迷们对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喧哗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的现实流露出的是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不屑一顾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的冷淡。伴随着“终点站到了”的广播，我和朋友像千千万万旅途中的人们一样，没等车停稳，就兴冲冲地守候在车门口，迫不及待地投入到西安滚滚的人流中。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76439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请用重点词语复述故事：为期、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征服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、桥梁、平原、夹杂、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呼啸、宽敞、齐全、封闭、符号、喧哗、不屑一顾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57151"/>
            <a:ext cx="12281218" cy="6915151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382" y="-57152"/>
            <a:ext cx="12281218" cy="691515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4005" y="890905"/>
            <a:ext cx="11769090" cy="3905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三天的旅行很快就结束了，我们回程坐特快，将近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13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个小时的硬座。列车没有了高铁的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威风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，不紧不慢地开车了车站，不温不火地匀速前行，仿佛知道一路上将会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演绎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出许许多多的故事。不久我就发现硬座车厢信号很差无法上网；灯光昏暗无法看书；没有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电源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，耗尽了电量的手机无法充电；人多嘈杂混乱得睡不着觉，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闭塞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的车厢里，我们像是回到了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50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年前。朋友忽悠说：“其实有时候吧，我还挺喜欢这种感觉的，只有这时候，人和人之间才有种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久违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的亲近感，也许是因为我们手头都没有事情，愿意彼此分享和倾听。”之后发生的一切，都像是在证明朋友的话是对的。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83652" y="5609535"/>
            <a:ext cx="9789795" cy="6625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威风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、演绎、电源、闭塞、久违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052"/>
            <a:ext cx="12204382" cy="6877052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382" y="-19052"/>
            <a:ext cx="12192000" cy="68808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3700" y="881380"/>
            <a:ext cx="11547596" cy="4459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昏暗的灯光下，我和朋友开始聊天儿。她讲起小学的时候，班里颇具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正义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感的女生李芳芳如何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见义勇为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，在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洪水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英勇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救人；我感叹初中时，班里那个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贵族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气十足的男生，他叫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唉，一时竟忘了他叫什么名字。他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16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岁到了农村，从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播种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开始学习，后来长成了精壮的汉子，改革开放后第一批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承包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了土地，就此发家致富，他简直就是一代人中的奇迹。我们想起小学的地理老师，讲课的时候总会带出些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方言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，班里调皮的男生千方百计跟她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捣乱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，弄得老师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狼狈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不堪，那会儿的我们真是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幼稚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得可笑。还有，中学我们班那个料事如神的诸葛亮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火车上，我们边回忆边开心地笑着，好像很久很久都没有这么纯碎地开心过了。</a:t>
            </a:r>
            <a:endParaRPr lang="en-US" altLang="zh-CN" sz="2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50830"/>
            <a:ext cx="1024064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请用重点词语复述故事：正义、见义勇为、洪水、英勇、贵族、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播种、承包、方言、捣乱、狼狈、幼稚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051222" y="1856740"/>
            <a:ext cx="8699155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18471" y="2142490"/>
            <a:ext cx="5777700" cy="25006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4" y="740410"/>
            <a:ext cx="8447528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请对照下表看看有没有跟自己一样的情况。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61" y="373824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08928" y="5643593"/>
            <a:ext cx="11615895" cy="1022447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08928" y="5671939"/>
            <a:ext cx="11657646" cy="1002364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37490" y="5635330"/>
            <a:ext cx="1054281" cy="1038973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288629" y="5739317"/>
            <a:ext cx="10131952" cy="95410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现在你的生活节奏怎么样？你是不是被紧张的生活所困扰？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你认为应该怎么解决这种状况？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86081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3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1" y="-25401"/>
            <a:ext cx="12244071" cy="6896101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97708" y="-38103"/>
            <a:ext cx="12529407" cy="689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6400" y="1108389"/>
            <a:ext cx="11527790" cy="3351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说笑累了，朋友看着窗外，我则观察着周围的人们。坐我对面的像是一对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双胞胎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姐弟，他们正在聊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家常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。姐姐轻声细语，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回顾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着陈年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往事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：改革开放后的第一年，弟弟考上了大学，瞬间，这消息成了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方圆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百里的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爆炸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性新闻。那一年过春节弟弟在学校没回家，家里节过得别提多冷清了，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对联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都懒得贴。虽然弟弟写信来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拜年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，可全家都觉得没了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天伦之乐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。那一年除夕、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元宵节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，不，是整个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正月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都过得没了生气，爸妈大年初一连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寺庙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都懒得去，天天感叹孩子翅膀硬了就要飞了，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眼神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中流露着失落。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29229"/>
            <a:ext cx="9950450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请用重点词语复述故事：双胞胎、家常、回顾、往事、方圆、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爆炸、对联、拜年、天伦之乐、元宵节、正月、寺庙、眼神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1" y="-25401"/>
            <a:ext cx="12244071" cy="6896101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51436" y="-148281"/>
            <a:ext cx="12383135" cy="70062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6400" y="1108389"/>
            <a:ext cx="11527790" cy="3905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隔着过道坐着一对新婚的夫妇，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新郎新娘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一边给大家分发喜糖，一边说他们是旅行结婚的，顿时，整节车厢都热闹起来了，有人提议新郎新娘唱支歌，大家立刻鼓掌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响应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，那新郎一看就是个老实人，脸憋得通红，说他是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社区物业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干维修的，就会干活儿，不会唱歌，不过他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媳妇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不光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贤惠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，歌也唱得好，就让媳妇代表了，果然新娘张嘴就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惊动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了整节车厢，掌声、赞美声响成一片，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现场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简直就像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联欢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会一样，而我们对面角落里坐着的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漫画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家，早就用画笔记录下了眼前的一切。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……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29229"/>
            <a:ext cx="9950450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请用重点词语复述故事：新郎、新娘、响应、社区、物业、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媳妇、贤惠、惊动、现场、联欢、漫画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2071" y="-25401"/>
            <a:ext cx="12244071" cy="6896101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51436" y="-38103"/>
            <a:ext cx="12383135" cy="689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100" y="1108389"/>
            <a:ext cx="11515090" cy="3247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我和朋友不由得感叹，现代交通的确高效，人们随意打发着路上的时间，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仓促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间投入目的地的怀抱，早就忘了其实沿途的风景也是旅途的一部分，人和人之间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无拘无束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的交流也是人生最宝贵的财富。若不如此，我们又怎么会读到古人在那一束月光，一叶小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舟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，或者在那青山绿水间所寄托的情感呢！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14120" y="5603184"/>
            <a:ext cx="9950450" cy="6625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请用重点词语复述故事：仓促、无拘无束、舟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5173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52595"/>
                <a:gridCol w="7601585"/>
              </a:tblGrid>
              <a:tr h="1505797">
                <a:tc>
                  <a:txBody>
                    <a:bodyPr/>
                    <a:lstStyle/>
                    <a:p>
                      <a:pPr algn="l" defTabSz="914400"/>
                      <a:r>
                        <a:rPr sz="2400" b="1" kern="1200">
                          <a:solidFill>
                            <a:schemeClr val="bg1"/>
                          </a:solidFill>
                          <a:ea typeface="思源黑体 CN Regular" panose="020B0500000000000000" pitchFamily="34" charset="-122"/>
                        </a:rPr>
                        <a:t>去时乘坐高铁的情形</a:t>
                      </a:r>
                      <a:endParaRPr sz="2400" b="1" kern="1200">
                        <a:solidFill>
                          <a:schemeClr val="bg1"/>
                        </a:solidFill>
                        <a:ea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车程，时速，车窗外，车里的人们（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A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的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A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，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B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的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B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，更多的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，寄情于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），终点站的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05797">
                <a:tc>
                  <a:txBody>
                    <a:bodyPr/>
                    <a:lstStyle/>
                    <a:p>
                      <a:pPr algn="l" defTabSz="914400"/>
                      <a:r>
                        <a:rPr sz="2400" b="1" kern="1200" dirty="0" err="1">
                          <a:solidFill>
                            <a:schemeClr val="bg1"/>
                          </a:solidFill>
                          <a:ea typeface="思源黑体 CN Regular" panose="020B0500000000000000" pitchFamily="34" charset="-122"/>
                        </a:rPr>
                        <a:t>回程与去时有何不同</a:t>
                      </a:r>
                      <a:endParaRPr sz="2400" b="1" kern="1200" dirty="0">
                        <a:solidFill>
                          <a:schemeClr val="bg1"/>
                        </a:solidFill>
                        <a:ea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车程，速度，网络信号，灯光，电源，环境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05797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我跟朋友在车上聊了些什么？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① 朋友：见义勇为的李芳芳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② 我：贵族气十足的男生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③ 我们：小学地理老师，我们班的诸葛亮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36791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85895"/>
                <a:gridCol w="7868285"/>
              </a:tblGrid>
              <a:tr h="2114381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我周围的人在做什么？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① 双胞胎姐弟：弟弟考上大学，春节没有回家，家里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② 新婚小两口：分发喜糖，新郎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，新娘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，唱歌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809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我们的感受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现代交通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，人们早已忘了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，是人生最宝贵的财富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请指出下列语段中借代的用法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3157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1. “老李，你有些不舒服吗？你生病了吗？”一个花白胡子问道。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借代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2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. 几千双眼睛都盯着你呢，你肩上的责任很重啊。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借代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请指出下列语段中借代的用法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27139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3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. 要爱护这里的一草一木，不能拿群众的一针一线。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借代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4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.远远的，一个可爱的小红帽一蹦一跳地走过来。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借代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44729" y="2641600"/>
            <a:ext cx="8446335" cy="1827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这篇课文通过一次旅行去程和回程的对比，告诉我们在现代人的生活中，快速的生活节奏让我们忘掉了很多美好的东西，其实我们需要在紧张的生活中慢下来，尽情享受一下慢的乐趣。请参考练习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5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，把课文缩写成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400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3137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熟悉下列词语的语素义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2195973"/>
          <a:ext cx="11750902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4502302"/>
                <a:gridCol w="5826200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语素义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语素义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验收</a:t>
                      </a:r>
                      <a:endParaRPr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验：察看，查考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收：接受</a:t>
                      </a:r>
                      <a:endParaRPr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团结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团：会合在一起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结：组织，结合</a:t>
                      </a:r>
                      <a:endParaRPr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界限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界：不同事物的分界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限：指定的范围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签署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签：亲自写姓名或画记号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署：签名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共鸣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共：在一起，一齐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鸣：发出声音，使发出声音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武装</a:t>
                      </a:r>
                      <a:endParaRPr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武：关于军事的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装：配置</a:t>
                      </a:r>
                      <a:endParaRPr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整顿</a:t>
                      </a:r>
                      <a:endParaRPr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整：整理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顿：处理，安置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3137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65583" y="1974993"/>
          <a:ext cx="11750902" cy="3696779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4304817"/>
                <a:gridCol w="6023685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语素义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语素义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充当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充：担任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当：担任</a:t>
                      </a:r>
                      <a:endParaRPr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包庇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包：隐藏，掩盖</a:t>
                      </a:r>
                      <a:endParaRPr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庇：遮蔽，掩护</a:t>
                      </a:r>
                      <a:endParaRPr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发动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发：开始行动，引起行动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动：改变原来的位置或状态</a:t>
                      </a:r>
                      <a:endParaRPr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指示</a:t>
                      </a:r>
                      <a:endParaRPr sz="2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指：指点，引导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示：表明，把事物拿出来或指出来使人知道</a:t>
                      </a:r>
                      <a:endParaRPr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测量</a:t>
                      </a:r>
                      <a:endParaRPr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测：用仪器确定空间、时间、温度、速度、功能的有关数据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量：用尺子等可作为标准的东西来确定事物的大小、多少或其他性质</a:t>
                      </a:r>
                      <a:endParaRPr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867" y="2797251"/>
            <a:ext cx="1577025" cy="124571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03" y="685408"/>
            <a:ext cx="906195" cy="60918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711" y="5240163"/>
            <a:ext cx="882198" cy="8596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346" y="7546293"/>
            <a:ext cx="531309" cy="3874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wéiqī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为期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for a period of, for a term of</a:t>
              </a:r>
              <a:endParaRPr lang="en-US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64527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为期一周的夏令营终于完满结束了。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第三十三课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158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Lesson33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991" y="2560435"/>
            <a:ext cx="1764397" cy="17193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991" y="5449200"/>
            <a:ext cx="605618" cy="44159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656" y="691929"/>
            <a:ext cx="754688" cy="5961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49" y="-1198240"/>
            <a:ext cx="887302" cy="596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51" y="7513307"/>
            <a:ext cx="832098" cy="4533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zhēngfú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征服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conquer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4" y="5401945"/>
            <a:ext cx="5857875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2" y="9282"/>
              <a:ext cx="7964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他的球技征服了在场的观众。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2.xml><?xml version="1.0" encoding="utf-8"?>
<p:tagLst xmlns:p="http://schemas.openxmlformats.org/presentationml/2006/main">
  <p:tag name="KSO_WM_SPECIAL_SOURCE" val="bdnull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KSO_WM_UNIT_TABLE_BEAUTIFY" val="smartTable{a3504bfe-9be4-4cbb-8cd9-10c76e4b185a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3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PECIAL_SOURCE" val="bdnull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KSO_WM_UNIT_TABLE_BEAUTIFY" val="smartTable{a3504bfe-9be4-4cbb-8cd9-10c76e4b185a}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UNIT_TABLE_BEAUTIFY" val="smartTable{a3504bfe-9be4-4cbb-8cd9-10c76e4b185a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2.xml><?xml version="1.0" encoding="utf-8"?>
<p:tagLst xmlns:p="http://schemas.openxmlformats.org/presentationml/2006/main">
  <p:tag name="KSO_WM_SPECIAL_SOURCE" val="bdnull"/>
</p:tagLst>
</file>

<file path=ppt/tags/tag443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4.xml><?xml version="1.0" encoding="utf-8"?>
<p:tagLst xmlns:p="http://schemas.openxmlformats.org/presentationml/2006/main">
  <p:tag name="KSO_WM_SPECIAL_SOURCE" val="bdnull"/>
</p:tagLst>
</file>

<file path=ppt/tags/tag445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6.xml><?xml version="1.0" encoding="utf-8"?>
<p:tagLst xmlns:p="http://schemas.openxmlformats.org/presentationml/2006/main">
  <p:tag name="KSO_WM_SPECIAL_SOURCE" val="bdnull"/>
</p:tagLst>
</file>

<file path=ppt/tags/tag447.xml><?xml version="1.0" encoding="utf-8"?>
<p:tagLst xmlns:p="http://schemas.openxmlformats.org/presentationml/2006/main">
  <p:tag name="KSO_WM_UNIT_TABLE_BEAUTIFY" val="smartTable{ac5cdef5-b64f-45b7-a512-3dbb7f1231da}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KSO_WM_UNIT_TABLE_BEAUTIFY" val="smartTable{ac5cdef5-b64f-45b7-a512-3dbb7f1231da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1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11117</Words>
  <Application>WPS Presentation</Application>
  <PresentationFormat>宽屏</PresentationFormat>
  <Paragraphs>1451</Paragraphs>
  <Slides>80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106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Calibri</vt:lpstr>
      <vt:lpstr>Times New Roman</vt:lpstr>
      <vt:lpstr>Arial Unicode MS</vt:lpstr>
      <vt:lpstr>Times New Roman</vt:lpstr>
      <vt:lpstr>Helvetica Light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1916</cp:revision>
  <dcterms:created xsi:type="dcterms:W3CDTF">2019-06-19T02:08:00Z</dcterms:created>
  <dcterms:modified xsi:type="dcterms:W3CDTF">2022-11-02T16:11:16Z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